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8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7099300" cy="102235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103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1">
    <p:bg>
      <p:bgPr>
        <a:solidFill>
          <a:srgbClr val="0073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9067680" cy="1523880"/>
          </a:xfrm>
          <a:prstGeom prst="rect">
            <a:avLst/>
          </a:prstGeom>
          <a:solidFill>
            <a:srgbClr val="FFFFFF"/>
          </a:solidFill>
          <a:ln w="9360">
            <a:solidFill>
              <a:srgbClr val="FFFFFF"/>
            </a:solidFill>
            <a:miter/>
          </a:ln>
          <a:effectLst>
            <a:outerShdw dist="107423" dir="2700000" rotWithShape="0">
              <a:srgbClr val="003366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KENFA TECH INDUSTRIAL LIMITED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/>
        </p:blipFill>
        <p:spPr>
          <a:xfrm>
            <a:off x="63360" y="1066680"/>
            <a:ext cx="1150920" cy="33804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4" name="文本框 3"/>
          <p:cNvSpPr/>
          <p:nvPr/>
        </p:nvSpPr>
        <p:spPr>
          <a:xfrm>
            <a:off x="7619760" y="6484680"/>
            <a:ext cx="1600200" cy="2617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100" b="0" u="sng" strike="noStrike">
                <a:solidFill>
                  <a:srgbClr val="DADADA"/>
                </a:solidFill>
                <a:effectLst/>
                <a:uFillTx/>
                <a:latin typeface="Arial"/>
                <a:ea typeface="宋体"/>
              </a:rPr>
              <a:t>www.kenfatech.com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39600" y="114120"/>
            <a:ext cx="722160" cy="46080"/>
          </a:xfrm>
          <a:prstGeom prst="rect">
            <a:avLst/>
          </a:prstGeom>
          <a:solidFill>
            <a:srgbClr val="FF6600"/>
          </a:solidFill>
          <a:ln w="9360">
            <a:solidFill>
              <a:srgbClr val="FF66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" name="矩形 5"/>
          <p:cNvSpPr/>
          <p:nvPr/>
        </p:nvSpPr>
        <p:spPr>
          <a:xfrm flipH="1" flipV="1">
            <a:off x="40680" y="159480"/>
            <a:ext cx="46080" cy="422280"/>
          </a:xfrm>
          <a:prstGeom prst="rect">
            <a:avLst/>
          </a:prstGeom>
          <a:solidFill>
            <a:srgbClr val="FF6600"/>
          </a:solidFill>
          <a:ln w="9360">
            <a:solidFill>
              <a:srgbClr val="FF66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" name="矩形 6"/>
          <p:cNvSpPr/>
          <p:nvPr/>
        </p:nvSpPr>
        <p:spPr>
          <a:xfrm flipH="1" flipV="1">
            <a:off x="8534160" y="6811920"/>
            <a:ext cx="609840" cy="46080"/>
          </a:xfrm>
          <a:prstGeom prst="rect">
            <a:avLst/>
          </a:prstGeom>
          <a:solidFill>
            <a:srgbClr val="FF6600"/>
          </a:solidFill>
          <a:ln w="9360">
            <a:solidFill>
              <a:srgbClr val="FF66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" name="矩形 7"/>
          <p:cNvSpPr/>
          <p:nvPr/>
        </p:nvSpPr>
        <p:spPr>
          <a:xfrm flipH="1" flipV="1">
            <a:off x="9097920" y="6324480"/>
            <a:ext cx="46080" cy="512640"/>
          </a:xfrm>
          <a:prstGeom prst="rect">
            <a:avLst/>
          </a:prstGeom>
          <a:solidFill>
            <a:srgbClr val="FF6600"/>
          </a:solidFill>
          <a:ln w="9360">
            <a:solidFill>
              <a:srgbClr val="FF66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/>
          <p:nvPr/>
        </p:nvPicPr>
        <p:blipFill>
          <a:blip r:embed="rId2"/>
          <a:stretch/>
        </p:blipFill>
        <p:spPr>
          <a:xfrm>
            <a:off x="7304040" y="5341680"/>
            <a:ext cx="1773000" cy="11923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0" name="Picture 5"/>
          <p:cNvPicPr/>
          <p:nvPr/>
        </p:nvPicPr>
        <p:blipFill>
          <a:blip r:embed="rId3"/>
          <a:stretch/>
        </p:blipFill>
        <p:spPr>
          <a:xfrm>
            <a:off x="7304040" y="4194000"/>
            <a:ext cx="1773000" cy="10666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1" name="图片 27"/>
          <p:cNvPicPr/>
          <p:nvPr/>
        </p:nvPicPr>
        <p:blipFill>
          <a:blip r:embed="rId4"/>
          <a:stretch/>
        </p:blipFill>
        <p:spPr>
          <a:xfrm>
            <a:off x="7304040" y="1670040"/>
            <a:ext cx="1773000" cy="11872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2" name="图片 29"/>
          <p:cNvPicPr/>
          <p:nvPr/>
        </p:nvPicPr>
        <p:blipFill>
          <a:blip r:embed="rId5"/>
          <a:stretch/>
        </p:blipFill>
        <p:spPr>
          <a:xfrm>
            <a:off x="7304040" y="2925720"/>
            <a:ext cx="1773000" cy="1224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3" name="AutoShape 5"/>
          <p:cNvPicPr/>
          <p:nvPr/>
        </p:nvPicPr>
        <p:blipFill>
          <a:blip r:embed="rId6"/>
          <a:stretch/>
        </p:blipFill>
        <p:spPr>
          <a:xfrm>
            <a:off x="6394320" y="5601960"/>
            <a:ext cx="3262320" cy="192564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4" name="AutoShape 3"/>
          <p:cNvSpPr/>
          <p:nvPr/>
        </p:nvSpPr>
        <p:spPr>
          <a:xfrm>
            <a:off x="252360" y="2366640"/>
            <a:ext cx="6032520" cy="19051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200" b="1" u="none" strike="noStrike">
                <a:solidFill>
                  <a:srgbClr val="FF6600"/>
                </a:solidFill>
                <a:effectLst/>
                <a:uFillTx/>
                <a:latin typeface="Noto Sans SC"/>
                <a:ea typeface="Noto Sans SC"/>
              </a:rPr>
              <a:t>KENFA TECH </a:t>
            </a:r>
            <a:endParaRPr lang="en-US" sz="4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200" b="1" u="none" strike="noStrike">
                <a:solidFill>
                  <a:srgbClr val="FF6600"/>
                </a:solidFill>
                <a:effectLst/>
                <a:uFillTx/>
                <a:latin typeface="Noto Sans SC"/>
                <a:ea typeface="Noto Sans SC"/>
              </a:rPr>
              <a:t>INDUSTRIAL LIMITED</a:t>
            </a:r>
            <a:endParaRPr lang="en-US" sz="4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AutoShape 4"/>
          <p:cNvSpPr/>
          <p:nvPr/>
        </p:nvSpPr>
        <p:spPr>
          <a:xfrm>
            <a:off x="269640" y="3641400"/>
            <a:ext cx="4892760" cy="1016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sng" strike="noStrike">
                <a:solidFill>
                  <a:srgbClr val="FF6600"/>
                </a:solidFill>
                <a:effectLst/>
                <a:uFillTx/>
                <a:latin typeface="Noto Sans SC"/>
                <a:ea typeface="Noto Sans SC"/>
              </a:rPr>
              <a:t>Company Profile-2026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文本框 36"/>
          <p:cNvSpPr/>
          <p:nvPr/>
        </p:nvSpPr>
        <p:spPr>
          <a:xfrm>
            <a:off x="228600" y="6395760"/>
            <a:ext cx="2361960" cy="2768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King Lee 2026/1/5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4"/>
          <p:cNvSpPr/>
          <p:nvPr/>
        </p:nvSpPr>
        <p:spPr>
          <a:xfrm>
            <a:off x="380880" y="2743200"/>
            <a:ext cx="6477120" cy="20437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457200" indent="-457200"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PMingLiU"/>
              </a:rPr>
              <a:t>Introduction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57200" indent="-457200"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PMingLiU"/>
              </a:rPr>
              <a:t>KENFA Corporate overview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57200" indent="-457200"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PMingLiU"/>
              </a:rPr>
              <a:t>Product overview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57200" indent="-457200"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PMingLiU"/>
              </a:rPr>
              <a:t>Manufacturing capabilities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文本框 4"/>
          <p:cNvSpPr/>
          <p:nvPr/>
        </p:nvSpPr>
        <p:spPr>
          <a:xfrm>
            <a:off x="3124080" y="914400"/>
            <a:ext cx="426708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Index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"/>
          <p:cNvSpPr/>
          <p:nvPr/>
        </p:nvSpPr>
        <p:spPr>
          <a:xfrm>
            <a:off x="2514600" y="2971800"/>
            <a:ext cx="6095880" cy="7336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PMingLiU"/>
              </a:rPr>
              <a:t>KENFA TECH</a:t>
            </a:r>
            <a:endParaRPr lang="en-US" sz="4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文本框 2"/>
          <p:cNvSpPr/>
          <p:nvPr/>
        </p:nvSpPr>
        <p:spPr>
          <a:xfrm>
            <a:off x="2666880" y="3809880"/>
            <a:ext cx="354492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PMingLiU"/>
              </a:rPr>
              <a:t>Corporate overview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4"/>
          <p:cNvSpPr/>
          <p:nvPr/>
        </p:nvSpPr>
        <p:spPr>
          <a:xfrm>
            <a:off x="3124080" y="914400"/>
            <a:ext cx="426708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Global Business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2" name="图片 6"/>
          <p:cNvPicPr/>
          <p:nvPr/>
        </p:nvPicPr>
        <p:blipFill>
          <a:blip r:embed="rId2"/>
          <a:stretch/>
        </p:blipFill>
        <p:spPr>
          <a:xfrm>
            <a:off x="4965480" y="1925280"/>
            <a:ext cx="3603600" cy="198144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23" name="文本框 2"/>
          <p:cNvSpPr/>
          <p:nvPr/>
        </p:nvSpPr>
        <p:spPr>
          <a:xfrm>
            <a:off x="552240" y="2638080"/>
            <a:ext cx="4135320" cy="1099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none" strike="noStrike">
                <a:solidFill>
                  <a:srgbClr val="FF6600"/>
                </a:solidFill>
                <a:effectLst/>
                <a:uFillTx/>
                <a:latin typeface="Arial"/>
                <a:ea typeface="宋体"/>
              </a:rPr>
              <a:t>Global Customer Service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Anticipate thermal management needs for Europe and North America, and meet them with high-performance heat sinks, liquid cooling components and services in a timely and cost-effective manner.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文本框 3"/>
          <p:cNvSpPr/>
          <p:nvPr/>
        </p:nvSpPr>
        <p:spPr>
          <a:xfrm>
            <a:off x="539640" y="3697200"/>
            <a:ext cx="4060800" cy="9169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none" strike="noStrike">
                <a:solidFill>
                  <a:srgbClr val="FF6600"/>
                </a:solidFill>
                <a:effectLst/>
                <a:uFillTx/>
                <a:latin typeface="Arial"/>
                <a:ea typeface="宋体"/>
              </a:rPr>
              <a:t>World Wide Sales and Distribution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Support product development cycles with dedicated engineering resources. We attend exhibitions in Germany and Hong Kong every year.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文本框 4"/>
          <p:cNvSpPr/>
          <p:nvPr/>
        </p:nvSpPr>
        <p:spPr>
          <a:xfrm>
            <a:off x="542880" y="4572000"/>
            <a:ext cx="4060800" cy="1099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none" strike="noStrike">
                <a:solidFill>
                  <a:srgbClr val="FF6600"/>
                </a:solidFill>
                <a:effectLst/>
                <a:uFillTx/>
                <a:latin typeface="Arial"/>
                <a:ea typeface="宋体"/>
              </a:rPr>
              <a:t>Design Services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Guide our customers through thermal design issues at all stages of product development from concept to mass production, delivering cooling solutions that build competitive advantage.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文本框 6"/>
          <p:cNvSpPr/>
          <p:nvPr/>
        </p:nvSpPr>
        <p:spPr>
          <a:xfrm>
            <a:off x="539640" y="5333760"/>
            <a:ext cx="4381560" cy="1008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none" strike="noStrike">
                <a:solidFill>
                  <a:srgbClr val="FF6600"/>
                </a:solidFill>
                <a:effectLst/>
                <a:uFillTx/>
                <a:latin typeface="Arial"/>
                <a:ea typeface="宋体"/>
              </a:rPr>
              <a:t>Quality Management Systems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Pursue strict quality and reliability standards backed by continuous improvement, ISO 9001 and IATF 16949 certified.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7" name="图片 8"/>
          <p:cNvPicPr/>
          <p:nvPr/>
        </p:nvPicPr>
        <p:blipFill>
          <a:blip r:embed="rId3"/>
          <a:stretch/>
        </p:blipFill>
        <p:spPr>
          <a:xfrm>
            <a:off x="4997160" y="4084560"/>
            <a:ext cx="3603600" cy="220500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28" name="文本框 9"/>
          <p:cNvSpPr/>
          <p:nvPr/>
        </p:nvSpPr>
        <p:spPr>
          <a:xfrm>
            <a:off x="552240" y="1431720"/>
            <a:ext cx="4384800" cy="11912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none" strike="noStrike">
                <a:solidFill>
                  <a:srgbClr val="FF6600"/>
                </a:solidFill>
                <a:effectLst/>
                <a:uFillTx/>
                <a:latin typeface="Arial"/>
                <a:ea typeface="宋体"/>
              </a:rPr>
              <a:t>China Factory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We are a full-stack thermal management manufacturer and design provider. Founded in 2012, our company is located in Dongguan, Guangdong, China.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"/>
          <p:cNvSpPr/>
          <p:nvPr/>
        </p:nvSpPr>
        <p:spPr>
          <a:xfrm>
            <a:off x="1828800" y="457200"/>
            <a:ext cx="5715000" cy="9464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zh-CN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The Fully Integrated Solution for </a:t>
            </a: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  </a:t>
            </a:r>
            <a:r>
              <a:rPr lang="zh-CN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Electronic Cooling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" name="AutoShape 2"/>
          <p:cNvSpPr/>
          <p:nvPr/>
        </p:nvSpPr>
        <p:spPr>
          <a:xfrm>
            <a:off x="152280" y="1591920"/>
            <a:ext cx="3081240" cy="5083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 u="sng" strike="noStrike">
                <a:solidFill>
                  <a:srgbClr val="FF6600"/>
                </a:solidFill>
                <a:effectLst/>
                <a:uFillTx/>
                <a:latin typeface="Noto Sans SC"/>
                <a:ea typeface="Noto Sans SC"/>
              </a:rPr>
              <a:t>What we can offer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1" name="图片 5"/>
          <p:cNvPicPr/>
          <p:nvPr/>
        </p:nvPicPr>
        <p:blipFill>
          <a:blip r:embed="rId2"/>
          <a:stretch/>
        </p:blipFill>
        <p:spPr>
          <a:xfrm>
            <a:off x="228600" y="4975200"/>
            <a:ext cx="2027160" cy="14475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32" name="图片 7"/>
          <p:cNvPicPr/>
          <p:nvPr/>
        </p:nvPicPr>
        <p:blipFill>
          <a:blip r:embed="rId3"/>
          <a:stretch/>
        </p:blipFill>
        <p:spPr>
          <a:xfrm>
            <a:off x="2431800" y="4979880"/>
            <a:ext cx="2057400" cy="14475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33" name="图片 9"/>
          <p:cNvPicPr/>
          <p:nvPr/>
        </p:nvPicPr>
        <p:blipFill>
          <a:blip r:embed="rId4"/>
          <a:stretch/>
        </p:blipFill>
        <p:spPr>
          <a:xfrm>
            <a:off x="4630680" y="4979880"/>
            <a:ext cx="2117520" cy="14475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34" name="图片 13"/>
          <p:cNvPicPr/>
          <p:nvPr/>
        </p:nvPicPr>
        <p:blipFill>
          <a:blip r:embed="rId5"/>
          <a:stretch/>
        </p:blipFill>
        <p:spPr>
          <a:xfrm>
            <a:off x="6856200" y="4986000"/>
            <a:ext cx="2059200" cy="144792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35" name="AutoShape 5"/>
          <p:cNvSpPr/>
          <p:nvPr/>
        </p:nvSpPr>
        <p:spPr>
          <a:xfrm>
            <a:off x="153720" y="2238120"/>
            <a:ext cx="2124000" cy="2657520"/>
          </a:xfrm>
          <a:custGeom>
            <a:avLst/>
            <a:gdLst>
              <a:gd name="textAreaLeft" fmla="*/ 0 w 2124000"/>
              <a:gd name="textAreaRight" fmla="*/ 2124360 w 2124000"/>
              <a:gd name="textAreaTop" fmla="*/ 0 h 2657520"/>
              <a:gd name="textAreaBottom" fmla="*/ 2657880 h 2657520"/>
            </a:gdLst>
            <a:ahLst/>
            <a:cxnLst/>
            <a:rect l="textAreaLeft" t="textAreaTop" r="textAreaRight" b="textAreaBottom"/>
            <a:pathLst>
              <a:path w="21600" h="27025">
                <a:moveTo>
                  <a:pt x="0" y="0"/>
                </a:moveTo>
                <a:arcTo wR="0" hR="0" stAng="16200000" swAng="-5400000"/>
                <a:lnTo>
                  <a:pt x="0" y="27025"/>
                </a:lnTo>
                <a:arcTo wR="0" hR="0" stAng="10800000" swAng="-5400000"/>
                <a:lnTo>
                  <a:pt x="21600" y="27025"/>
                </a:lnTo>
                <a:arcTo wR="0" hR="0" stAng="16200000" swAng="-5400000"/>
                <a:lnTo>
                  <a:pt x="21600" y="0"/>
                </a:lnTo>
                <a:arcTo wR="0" hR="0" stAng="10800000" swAng="-5400000"/>
                <a:close/>
              </a:path>
            </a:pathLst>
          </a:custGeom>
          <a:solidFill>
            <a:srgbClr val="FFFFFF">
              <a:alpha val="7000"/>
            </a:srgbClr>
          </a:solidFill>
          <a:ln w="12600">
            <a:solidFill>
              <a:srgbClr val="FFFFFF">
                <a:alpha val="15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" name="AutoShape 6"/>
          <p:cNvSpPr/>
          <p:nvPr/>
        </p:nvSpPr>
        <p:spPr>
          <a:xfrm>
            <a:off x="152280" y="2176200"/>
            <a:ext cx="2125440" cy="46080"/>
          </a:xfrm>
          <a:prstGeom prst="roundRect">
            <a:avLst>
              <a:gd name="adj" fmla="val 0"/>
            </a:avLst>
          </a:prstGeom>
          <a:solidFill>
            <a:srgbClr val="60A5FA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-16920" rIns="63360" bIns="-1692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AutoShape 7"/>
          <p:cNvSpPr/>
          <p:nvPr/>
        </p:nvSpPr>
        <p:spPr>
          <a:xfrm>
            <a:off x="228600" y="2377800"/>
            <a:ext cx="507960" cy="507960"/>
          </a:xfrm>
          <a:prstGeom prst="ellipse">
            <a:avLst/>
          </a:prstGeom>
          <a:solidFill>
            <a:srgbClr val="60A5FA">
              <a:alpha val="20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8" name="Picture 8"/>
          <p:cNvPicPr/>
          <p:nvPr/>
        </p:nvPicPr>
        <p:blipFill>
          <a:blip r:embed="rId6"/>
          <a:stretch/>
        </p:blipFill>
        <p:spPr>
          <a:xfrm>
            <a:off x="304560" y="2482560"/>
            <a:ext cx="355680" cy="3556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39" name="AutoShape 9"/>
          <p:cNvSpPr/>
          <p:nvPr/>
        </p:nvSpPr>
        <p:spPr>
          <a:xfrm>
            <a:off x="877680" y="2388960"/>
            <a:ext cx="1222560" cy="5079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Heat sinks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AutoShape 11"/>
          <p:cNvSpPr/>
          <p:nvPr/>
        </p:nvSpPr>
        <p:spPr>
          <a:xfrm>
            <a:off x="358560" y="2970000"/>
            <a:ext cx="1782720" cy="18464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1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Manufacturing processes including Extrusion, skived fin, heat pipe soldering, brazing and epoxy bonded fins.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直接连接符 38"/>
          <p:cNvSpPr/>
          <p:nvPr/>
        </p:nvSpPr>
        <p:spPr>
          <a:xfrm>
            <a:off x="228600" y="3052440"/>
            <a:ext cx="1904760" cy="0"/>
          </a:xfrm>
          <a:prstGeom prst="line">
            <a:avLst/>
          </a:prstGeom>
          <a:ln w="12600">
            <a:solidFill>
              <a:srgbClr val="3366C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AutoShape 5"/>
          <p:cNvSpPr/>
          <p:nvPr/>
        </p:nvSpPr>
        <p:spPr>
          <a:xfrm>
            <a:off x="2379600" y="2242800"/>
            <a:ext cx="2125440" cy="2657520"/>
          </a:xfrm>
          <a:custGeom>
            <a:avLst/>
            <a:gdLst>
              <a:gd name="textAreaLeft" fmla="*/ 0 w 2125440"/>
              <a:gd name="textAreaRight" fmla="*/ 2125800 w 2125440"/>
              <a:gd name="textAreaTop" fmla="*/ 0 h 2657520"/>
              <a:gd name="textAreaBottom" fmla="*/ 2657520 h 2657520"/>
            </a:gdLst>
            <a:ahLst/>
            <a:cxnLst/>
            <a:rect l="textAreaLeft" t="textAreaTop" r="textAreaRight" b="textAreaBottom"/>
            <a:pathLst>
              <a:path w="21600" h="27006">
                <a:moveTo>
                  <a:pt x="0" y="0"/>
                </a:moveTo>
                <a:arcTo wR="0" hR="0" stAng="16200000" swAng="-5400000"/>
                <a:lnTo>
                  <a:pt x="0" y="27006"/>
                </a:lnTo>
                <a:arcTo wR="0" hR="0" stAng="10800000" swAng="-5400000"/>
                <a:lnTo>
                  <a:pt x="21600" y="27006"/>
                </a:lnTo>
                <a:arcTo wR="0" hR="0" stAng="16200000" swAng="-5400000"/>
                <a:lnTo>
                  <a:pt x="21600" y="0"/>
                </a:lnTo>
                <a:arcTo wR="0" hR="0" stAng="10800000" swAng="-5400000"/>
                <a:close/>
              </a:path>
            </a:pathLst>
          </a:custGeom>
          <a:solidFill>
            <a:srgbClr val="FFFFFF">
              <a:alpha val="7000"/>
            </a:srgbClr>
          </a:solidFill>
          <a:ln w="12600">
            <a:solidFill>
              <a:srgbClr val="FFFFFF">
                <a:alpha val="15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AutoShape 6"/>
          <p:cNvSpPr/>
          <p:nvPr/>
        </p:nvSpPr>
        <p:spPr>
          <a:xfrm>
            <a:off x="2369880" y="2184120"/>
            <a:ext cx="2125800" cy="46080"/>
          </a:xfrm>
          <a:prstGeom prst="roundRect">
            <a:avLst>
              <a:gd name="adj" fmla="val 0"/>
            </a:avLst>
          </a:prstGeom>
          <a:solidFill>
            <a:srgbClr val="60A5FA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-16920" rIns="63360" bIns="-1692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AutoShape 7"/>
          <p:cNvSpPr/>
          <p:nvPr/>
        </p:nvSpPr>
        <p:spPr>
          <a:xfrm>
            <a:off x="2446200" y="2385720"/>
            <a:ext cx="507960" cy="507960"/>
          </a:xfrm>
          <a:prstGeom prst="ellipse">
            <a:avLst/>
          </a:prstGeom>
          <a:solidFill>
            <a:srgbClr val="60A5FA">
              <a:alpha val="20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" name="AutoShape 9"/>
          <p:cNvSpPr/>
          <p:nvPr/>
        </p:nvSpPr>
        <p:spPr>
          <a:xfrm>
            <a:off x="3095280" y="2396880"/>
            <a:ext cx="1224000" cy="5079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Liquid cold plates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" name="AutoShape 11"/>
          <p:cNvSpPr/>
          <p:nvPr/>
        </p:nvSpPr>
        <p:spPr>
          <a:xfrm>
            <a:off x="2590560" y="2800080"/>
            <a:ext cx="1782720" cy="18464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1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Noto Sans SC"/>
              </a:rPr>
              <a:t>Tube embedding, Friction stir welding, Brazing and extruded channel .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" name="直接连接符 62"/>
          <p:cNvSpPr/>
          <p:nvPr/>
        </p:nvSpPr>
        <p:spPr>
          <a:xfrm>
            <a:off x="2446200" y="3060360"/>
            <a:ext cx="1905120" cy="0"/>
          </a:xfrm>
          <a:prstGeom prst="line">
            <a:avLst/>
          </a:prstGeom>
          <a:ln w="12600">
            <a:solidFill>
              <a:srgbClr val="3366C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AutoShape 5"/>
          <p:cNvSpPr/>
          <p:nvPr/>
        </p:nvSpPr>
        <p:spPr>
          <a:xfrm>
            <a:off x="4614840" y="2205000"/>
            <a:ext cx="2125440" cy="2690640"/>
          </a:xfrm>
          <a:custGeom>
            <a:avLst/>
            <a:gdLst>
              <a:gd name="textAreaLeft" fmla="*/ 0 w 2125440"/>
              <a:gd name="textAreaRight" fmla="*/ 2125800 w 2125440"/>
              <a:gd name="textAreaTop" fmla="*/ 0 h 2690640"/>
              <a:gd name="textAreaBottom" fmla="*/ 2691000 h 2690640"/>
            </a:gdLst>
            <a:ahLst/>
            <a:cxnLst/>
            <a:rect l="textAreaLeft" t="textAreaTop" r="textAreaRight" b="textAreaBottom"/>
            <a:pathLst>
              <a:path w="21600" h="27343">
                <a:moveTo>
                  <a:pt x="0" y="0"/>
                </a:moveTo>
                <a:arcTo wR="0" hR="0" stAng="16200000" swAng="-5400000"/>
                <a:lnTo>
                  <a:pt x="0" y="27343"/>
                </a:lnTo>
                <a:arcTo wR="0" hR="0" stAng="10800000" swAng="-5400000"/>
                <a:lnTo>
                  <a:pt x="21600" y="27343"/>
                </a:lnTo>
                <a:arcTo wR="0" hR="0" stAng="16200000" swAng="-5400000"/>
                <a:lnTo>
                  <a:pt x="21600" y="0"/>
                </a:lnTo>
                <a:arcTo wR="0" hR="0" stAng="10800000" swAng="-5400000"/>
                <a:close/>
              </a:path>
            </a:pathLst>
          </a:custGeom>
          <a:solidFill>
            <a:srgbClr val="FFFFFF">
              <a:alpha val="7000"/>
            </a:srgbClr>
          </a:solidFill>
          <a:ln w="12600">
            <a:solidFill>
              <a:srgbClr val="FFFFFF">
                <a:alpha val="15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AutoShape 6"/>
          <p:cNvSpPr/>
          <p:nvPr/>
        </p:nvSpPr>
        <p:spPr>
          <a:xfrm>
            <a:off x="4614840" y="2182680"/>
            <a:ext cx="2125440" cy="46080"/>
          </a:xfrm>
          <a:prstGeom prst="roundRect">
            <a:avLst>
              <a:gd name="adj" fmla="val 0"/>
            </a:avLst>
          </a:prstGeom>
          <a:solidFill>
            <a:srgbClr val="60A5FA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-16920" rIns="63360" bIns="-1692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AutoShape 7"/>
          <p:cNvSpPr/>
          <p:nvPr/>
        </p:nvSpPr>
        <p:spPr>
          <a:xfrm>
            <a:off x="4690800" y="2384280"/>
            <a:ext cx="507960" cy="507960"/>
          </a:xfrm>
          <a:prstGeom prst="ellipse">
            <a:avLst/>
          </a:prstGeom>
          <a:solidFill>
            <a:srgbClr val="60A5FA">
              <a:alpha val="20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1" name="Picture 8"/>
          <p:cNvPicPr/>
          <p:nvPr/>
        </p:nvPicPr>
        <p:blipFill>
          <a:blip r:embed="rId6"/>
          <a:stretch/>
        </p:blipFill>
        <p:spPr>
          <a:xfrm>
            <a:off x="4767120" y="2489040"/>
            <a:ext cx="355680" cy="3556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52" name="AutoShape 11"/>
          <p:cNvSpPr/>
          <p:nvPr/>
        </p:nvSpPr>
        <p:spPr>
          <a:xfrm>
            <a:off x="4798800" y="2949480"/>
            <a:ext cx="1782720" cy="1846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1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Noto Sans SC"/>
              </a:rPr>
              <a:t>Supply TEA modules of various specifications to satisfy clients' precise temperature control requirements</a:t>
            </a: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.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直接连接符 71"/>
          <p:cNvSpPr/>
          <p:nvPr/>
        </p:nvSpPr>
        <p:spPr>
          <a:xfrm>
            <a:off x="4690800" y="3058920"/>
            <a:ext cx="1905120" cy="0"/>
          </a:xfrm>
          <a:prstGeom prst="line">
            <a:avLst/>
          </a:prstGeom>
          <a:ln w="12600">
            <a:solidFill>
              <a:srgbClr val="3366C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AutoShape 5"/>
          <p:cNvSpPr/>
          <p:nvPr/>
        </p:nvSpPr>
        <p:spPr>
          <a:xfrm>
            <a:off x="6829200" y="2269800"/>
            <a:ext cx="2125800" cy="2633760"/>
          </a:xfrm>
          <a:custGeom>
            <a:avLst/>
            <a:gdLst>
              <a:gd name="textAreaLeft" fmla="*/ 0 w 2125800"/>
              <a:gd name="textAreaRight" fmla="*/ 2126160 w 2125800"/>
              <a:gd name="textAreaTop" fmla="*/ 0 h 2633760"/>
              <a:gd name="textAreaBottom" fmla="*/ 2634120 h 2633760"/>
            </a:gdLst>
            <a:ahLst/>
            <a:cxnLst/>
            <a:rect l="textAreaLeft" t="textAreaTop" r="textAreaRight" b="textAreaBottom"/>
            <a:pathLst>
              <a:path w="21600" h="26760">
                <a:moveTo>
                  <a:pt x="0" y="0"/>
                </a:moveTo>
                <a:arcTo wR="0" hR="0" stAng="16200000" swAng="-5400000"/>
                <a:lnTo>
                  <a:pt x="0" y="26760"/>
                </a:lnTo>
                <a:arcTo wR="0" hR="0" stAng="10800000" swAng="-5400000"/>
                <a:lnTo>
                  <a:pt x="21600" y="26760"/>
                </a:lnTo>
                <a:arcTo wR="0" hR="0" stAng="16200000" swAng="-5400000"/>
                <a:lnTo>
                  <a:pt x="21600" y="0"/>
                </a:lnTo>
                <a:arcTo wR="0" hR="0" stAng="10800000" swAng="-5400000"/>
                <a:close/>
              </a:path>
            </a:pathLst>
          </a:custGeom>
          <a:solidFill>
            <a:srgbClr val="FFFFFF">
              <a:alpha val="7000"/>
            </a:srgbClr>
          </a:solidFill>
          <a:ln w="12600">
            <a:solidFill>
              <a:srgbClr val="FFFFFF">
                <a:alpha val="15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AutoShape 6"/>
          <p:cNvSpPr/>
          <p:nvPr/>
        </p:nvSpPr>
        <p:spPr>
          <a:xfrm>
            <a:off x="6829200" y="2197080"/>
            <a:ext cx="2124000" cy="45720"/>
          </a:xfrm>
          <a:prstGeom prst="roundRect">
            <a:avLst>
              <a:gd name="adj" fmla="val 0"/>
            </a:avLst>
          </a:prstGeom>
          <a:solidFill>
            <a:srgbClr val="60A5FA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-17280" rIns="63360" bIns="-1728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AutoShape 7"/>
          <p:cNvSpPr/>
          <p:nvPr/>
        </p:nvSpPr>
        <p:spPr>
          <a:xfrm>
            <a:off x="6905520" y="2398680"/>
            <a:ext cx="507960" cy="507960"/>
          </a:xfrm>
          <a:prstGeom prst="ellipse">
            <a:avLst/>
          </a:prstGeom>
          <a:solidFill>
            <a:srgbClr val="60A5FA">
              <a:alpha val="20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AutoShape 11"/>
          <p:cNvSpPr/>
          <p:nvPr/>
        </p:nvSpPr>
        <p:spPr>
          <a:xfrm>
            <a:off x="7056360" y="2925720"/>
            <a:ext cx="1963800" cy="1846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1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Noto Sans SC"/>
              </a:rPr>
              <a:t>Offering customized thermal design solutions analysis software including Ansys Icepak and Flotherm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" name="直接连接符 78"/>
          <p:cNvSpPr/>
          <p:nvPr/>
        </p:nvSpPr>
        <p:spPr>
          <a:xfrm>
            <a:off x="6905520" y="3073320"/>
            <a:ext cx="1904760" cy="0"/>
          </a:xfrm>
          <a:prstGeom prst="line">
            <a:avLst/>
          </a:prstGeom>
          <a:ln w="12600">
            <a:solidFill>
              <a:srgbClr val="3366C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9" name="Picture 15"/>
          <p:cNvPicPr/>
          <p:nvPr/>
        </p:nvPicPr>
        <p:blipFill>
          <a:blip r:embed="rId7"/>
          <a:stretch/>
        </p:blipFill>
        <p:spPr>
          <a:xfrm>
            <a:off x="2531880" y="2444400"/>
            <a:ext cx="355680" cy="3556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60" name="AutoShape 9"/>
          <p:cNvSpPr/>
          <p:nvPr/>
        </p:nvSpPr>
        <p:spPr>
          <a:xfrm>
            <a:off x="5157720" y="2361960"/>
            <a:ext cx="1533240" cy="5079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Thermoelectric Assembly 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AutoShape 9"/>
          <p:cNvSpPr/>
          <p:nvPr/>
        </p:nvSpPr>
        <p:spPr>
          <a:xfrm>
            <a:off x="7545240" y="2358720"/>
            <a:ext cx="1141560" cy="5079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Thermal 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design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" name="Picture 22"/>
          <p:cNvPicPr/>
          <p:nvPr/>
        </p:nvPicPr>
        <p:blipFill>
          <a:blip r:embed="rId8"/>
          <a:stretch/>
        </p:blipFill>
        <p:spPr>
          <a:xfrm>
            <a:off x="6943680" y="2509560"/>
            <a:ext cx="355320" cy="3556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63" name="AutoShape 27"/>
          <p:cNvSpPr/>
          <p:nvPr/>
        </p:nvSpPr>
        <p:spPr>
          <a:xfrm>
            <a:off x="160200" y="4957560"/>
            <a:ext cx="8802720" cy="1600200"/>
          </a:xfrm>
          <a:prstGeom prst="roundRect">
            <a:avLst>
              <a:gd name="adj" fmla="val 0"/>
            </a:avLst>
          </a:prstGeom>
          <a:solidFill>
            <a:srgbClr val="FFFFFF">
              <a:alpha val="12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文本框 2"/>
          <p:cNvSpPr/>
          <p:nvPr/>
        </p:nvSpPr>
        <p:spPr>
          <a:xfrm>
            <a:off x="2971800" y="914400"/>
            <a:ext cx="571500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Vision Statement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" name="Oval 22"/>
          <p:cNvSpPr/>
          <p:nvPr/>
        </p:nvSpPr>
        <p:spPr>
          <a:xfrm>
            <a:off x="412560" y="3581280"/>
            <a:ext cx="8040600" cy="2590920"/>
          </a:xfrm>
          <a:prstGeom prst="ellipse">
            <a:avLst/>
          </a:prstGeom>
          <a:solidFill>
            <a:srgbClr val="FFFFFF"/>
          </a:solidFill>
          <a:ln w="12600">
            <a:solidFill>
              <a:srgbClr val="003366"/>
            </a:solidFill>
            <a:miter/>
          </a:ln>
          <a:effectLst>
            <a:outerShdw dist="107423" dir="2700000" rotWithShape="0">
              <a:srgbClr val="003366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" name="Rectangle 2"/>
          <p:cNvSpPr/>
          <p:nvPr/>
        </p:nvSpPr>
        <p:spPr>
          <a:xfrm>
            <a:off x="1371600" y="1670040"/>
            <a:ext cx="6781680" cy="17524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i="1" u="none" strike="noStrike">
                <a:solidFill>
                  <a:srgbClr val="FFFFFF"/>
                </a:solidFill>
                <a:effectLst/>
                <a:uFillTx/>
                <a:latin typeface="Arial"/>
                <a:ea typeface="PMingLiU"/>
              </a:rPr>
              <a:t>To be recognized as the premier provider of thermal solutions and program management services by our customers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7" name="图片 11"/>
          <p:cNvPicPr/>
          <p:nvPr/>
        </p:nvPicPr>
        <p:blipFill>
          <a:blip r:embed="rId2"/>
          <a:stretch/>
        </p:blipFill>
        <p:spPr>
          <a:xfrm>
            <a:off x="2881080" y="3673440"/>
            <a:ext cx="1282680" cy="6634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68" name="图片 14"/>
          <p:cNvPicPr/>
          <p:nvPr/>
        </p:nvPicPr>
        <p:blipFill>
          <a:blip r:embed="rId3"/>
          <a:stretch/>
        </p:blipFill>
        <p:spPr>
          <a:xfrm>
            <a:off x="4433760" y="3697200"/>
            <a:ext cx="1206360" cy="6192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69" name="图片 16"/>
          <p:cNvPicPr/>
          <p:nvPr/>
        </p:nvPicPr>
        <p:blipFill>
          <a:blip r:embed="rId4"/>
          <a:stretch/>
        </p:blipFill>
        <p:spPr>
          <a:xfrm>
            <a:off x="1326960" y="3722400"/>
            <a:ext cx="1419120" cy="6080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0" name="图片 18"/>
          <p:cNvPicPr/>
          <p:nvPr/>
        </p:nvPicPr>
        <p:blipFill>
          <a:blip r:embed="rId5"/>
          <a:stretch/>
        </p:blipFill>
        <p:spPr>
          <a:xfrm>
            <a:off x="5851440" y="3725640"/>
            <a:ext cx="1616040" cy="5810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1" name="图片 20"/>
          <p:cNvPicPr/>
          <p:nvPr/>
        </p:nvPicPr>
        <p:blipFill>
          <a:blip r:embed="rId6"/>
          <a:stretch/>
        </p:blipFill>
        <p:spPr>
          <a:xfrm>
            <a:off x="1326960" y="4491000"/>
            <a:ext cx="1662120" cy="5270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2" name="图片 26"/>
          <p:cNvPicPr/>
          <p:nvPr/>
        </p:nvPicPr>
        <p:blipFill>
          <a:blip r:embed="rId7"/>
          <a:stretch/>
        </p:blipFill>
        <p:spPr>
          <a:xfrm>
            <a:off x="3330360" y="4370040"/>
            <a:ext cx="1900440" cy="6829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3" name="图片 28"/>
          <p:cNvPicPr/>
          <p:nvPr/>
        </p:nvPicPr>
        <p:blipFill>
          <a:blip r:embed="rId8"/>
          <a:stretch/>
        </p:blipFill>
        <p:spPr>
          <a:xfrm>
            <a:off x="1301400" y="5117760"/>
            <a:ext cx="1600200" cy="8524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4" name="图片 32"/>
          <p:cNvPicPr/>
          <p:nvPr/>
        </p:nvPicPr>
        <p:blipFill>
          <a:blip r:embed="rId9"/>
          <a:stretch/>
        </p:blipFill>
        <p:spPr>
          <a:xfrm>
            <a:off x="5754600" y="4435200"/>
            <a:ext cx="1636560" cy="5828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5" name="图片 34"/>
          <p:cNvPicPr/>
          <p:nvPr/>
        </p:nvPicPr>
        <p:blipFill>
          <a:blip r:embed="rId10"/>
          <a:stretch/>
        </p:blipFill>
        <p:spPr>
          <a:xfrm>
            <a:off x="3625560" y="5211720"/>
            <a:ext cx="1549440" cy="7585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6" name="图片 36"/>
          <p:cNvPicPr/>
          <p:nvPr/>
        </p:nvPicPr>
        <p:blipFill>
          <a:blip r:embed="rId11"/>
          <a:stretch/>
        </p:blipFill>
        <p:spPr>
          <a:xfrm>
            <a:off x="5756040" y="5257800"/>
            <a:ext cx="1600200" cy="461880"/>
          </a:xfrm>
          <a:prstGeom prst="rect">
            <a:avLst/>
          </a:prstGeom>
          <a:noFill/>
          <a:ln w="3816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文本框 2"/>
          <p:cNvSpPr/>
          <p:nvPr/>
        </p:nvSpPr>
        <p:spPr>
          <a:xfrm>
            <a:off x="2514600" y="2971800"/>
            <a:ext cx="6095880" cy="7336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PMingLiU"/>
              </a:rPr>
              <a:t>KENFA TECH</a:t>
            </a:r>
            <a:endParaRPr lang="en-US" sz="4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" name="文本框 4"/>
          <p:cNvSpPr/>
          <p:nvPr/>
        </p:nvSpPr>
        <p:spPr>
          <a:xfrm>
            <a:off x="2666880" y="3809880"/>
            <a:ext cx="354492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PMingLiU"/>
              </a:rPr>
              <a:t>Product Overview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文本框 2"/>
          <p:cNvSpPr/>
          <p:nvPr/>
        </p:nvSpPr>
        <p:spPr>
          <a:xfrm>
            <a:off x="1828800" y="838080"/>
            <a:ext cx="603216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Customized Heat sink solutions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" name="Rectangle 8"/>
          <p:cNvSpPr/>
          <p:nvPr/>
        </p:nvSpPr>
        <p:spPr>
          <a:xfrm>
            <a:off x="-37800" y="1676160"/>
            <a:ext cx="3733200" cy="3049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>
              <a:lnSpc>
                <a:spcPct val="8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u="sng" strike="noStrike">
                <a:solidFill>
                  <a:srgbClr val="FF6600"/>
                </a:solidFill>
                <a:effectLst/>
                <a:uFillTx/>
                <a:latin typeface="Arial"/>
                <a:ea typeface="PMingLiU"/>
              </a:rPr>
              <a:t>Custom Fabricated Extrusion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2720" indent="-342720">
              <a:lnSpc>
                <a:spcPct val="8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21200" lvl="1" indent="-162000">
              <a:lnSpc>
                <a:spcPct val="8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" name="AutoShape 5"/>
          <p:cNvSpPr/>
          <p:nvPr/>
        </p:nvSpPr>
        <p:spPr>
          <a:xfrm>
            <a:off x="334800" y="2022120"/>
            <a:ext cx="4419720" cy="4073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Material:AL6063 / AL1060 Aluminum Alloy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Maximum Mold Diagonal 810mm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Fin Height to Air Gap Ratio 24:1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Engineering-grade High-efficiency Heat Dissipation Molding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Cost Optimization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The mold lead time is generally 2 to 3 weeks.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2" name="图片 6"/>
          <p:cNvPicPr/>
          <p:nvPr/>
        </p:nvPicPr>
        <p:blipFill>
          <a:blip r:embed="rId2"/>
          <a:stretch/>
        </p:blipFill>
        <p:spPr>
          <a:xfrm>
            <a:off x="4782960" y="2331720"/>
            <a:ext cx="2049480" cy="16131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83" name="图片 8"/>
          <p:cNvPicPr/>
          <p:nvPr/>
        </p:nvPicPr>
        <p:blipFill>
          <a:blip r:embed="rId3"/>
          <a:stretch/>
        </p:blipFill>
        <p:spPr>
          <a:xfrm>
            <a:off x="6940440" y="2327040"/>
            <a:ext cx="2049480" cy="16304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84" name="图片 12"/>
          <p:cNvPicPr/>
          <p:nvPr/>
        </p:nvPicPr>
        <p:blipFill>
          <a:blip r:embed="rId4"/>
          <a:stretch/>
        </p:blipFill>
        <p:spPr>
          <a:xfrm>
            <a:off x="4754520" y="4263840"/>
            <a:ext cx="4278240" cy="85392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85" name="AutoShape 4"/>
          <p:cNvSpPr/>
          <p:nvPr/>
        </p:nvSpPr>
        <p:spPr>
          <a:xfrm>
            <a:off x="166680" y="2255760"/>
            <a:ext cx="61920" cy="3384360"/>
          </a:xfrm>
          <a:custGeom>
            <a:avLst/>
            <a:gdLst>
              <a:gd name="textAreaLeft" fmla="*/ 0 w 61920"/>
              <a:gd name="textAreaRight" fmla="*/ 62280 w 61920"/>
              <a:gd name="textAreaTop" fmla="*/ 0 h 3384360"/>
              <a:gd name="textAreaBottom" fmla="*/ 3384720 h 3384360"/>
            </a:gdLst>
            <a:ahLst/>
            <a:cxnLst/>
            <a:rect l="textAreaLeft" t="textAreaTop" r="textAreaRight" b="textAreaBottom"/>
            <a:pathLst>
              <a:path w="21600" h="1173891">
                <a:moveTo>
                  <a:pt x="0" y="0"/>
                </a:moveTo>
                <a:arcTo wR="0" hR="0" stAng="16200000" swAng="-5400000"/>
                <a:lnTo>
                  <a:pt x="0" y="1173891"/>
                </a:lnTo>
                <a:arcTo wR="0" hR="0" stAng="10800000" swAng="-5400000"/>
                <a:lnTo>
                  <a:pt x="21600" y="1173891"/>
                </a:lnTo>
                <a:arcTo wR="0" hR="0" stAng="16200000" swAng="-5400000"/>
                <a:lnTo>
                  <a:pt x="21600" y="0"/>
                </a:lnTo>
                <a:arcTo wR="0" hR="0" stAng="10800000" swAng="-5400000"/>
                <a:close/>
              </a:path>
            </a:pathLst>
          </a:custGeom>
          <a:solidFill>
            <a:srgbClr val="56CCF2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" name="AutoShape 3"/>
          <p:cNvSpPr/>
          <p:nvPr/>
        </p:nvSpPr>
        <p:spPr>
          <a:xfrm>
            <a:off x="420480" y="2249280"/>
            <a:ext cx="8881920" cy="339084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文本框 2"/>
          <p:cNvSpPr/>
          <p:nvPr/>
        </p:nvSpPr>
        <p:spPr>
          <a:xfrm>
            <a:off x="1828800" y="838080"/>
            <a:ext cx="603216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Customized Heat sink solutions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AutoShape 5"/>
          <p:cNvSpPr/>
          <p:nvPr/>
        </p:nvSpPr>
        <p:spPr>
          <a:xfrm>
            <a:off x="304560" y="1990440"/>
            <a:ext cx="4419720" cy="40291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Al 1060/6061/6063/C1100 material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Without tooling charging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 Reduced Thermal Resistance 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The width can be processed to 750mm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The height can be processed to 120mm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The thickness is 0.1-2.0mm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文本框 5"/>
          <p:cNvSpPr/>
          <p:nvPr/>
        </p:nvSpPr>
        <p:spPr>
          <a:xfrm>
            <a:off x="152280" y="1680840"/>
            <a:ext cx="312084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u="sng" strike="noStrike">
                <a:solidFill>
                  <a:srgbClr val="FF6600"/>
                </a:solidFill>
                <a:effectLst/>
                <a:uFillTx/>
                <a:latin typeface="Arial"/>
                <a:ea typeface="PMingLiU"/>
              </a:rPr>
              <a:t>Skived fin Heat sinks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90" name="图片 9"/>
          <p:cNvPicPr/>
          <p:nvPr/>
        </p:nvPicPr>
        <p:blipFill>
          <a:blip r:embed="rId2"/>
          <a:stretch/>
        </p:blipFill>
        <p:spPr>
          <a:xfrm>
            <a:off x="4367160" y="4025880"/>
            <a:ext cx="2109600" cy="14842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91" name="图片 11"/>
          <p:cNvPicPr/>
          <p:nvPr/>
        </p:nvPicPr>
        <p:blipFill>
          <a:blip r:embed="rId3"/>
          <a:stretch/>
        </p:blipFill>
        <p:spPr>
          <a:xfrm>
            <a:off x="6553080" y="2465280"/>
            <a:ext cx="2085840" cy="14349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92" name="图片 16"/>
          <p:cNvPicPr/>
          <p:nvPr/>
        </p:nvPicPr>
        <p:blipFill>
          <a:blip r:embed="rId4"/>
          <a:stretch/>
        </p:blipFill>
        <p:spPr>
          <a:xfrm>
            <a:off x="6584760" y="4038480"/>
            <a:ext cx="2073240" cy="14335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93" name="图片 19"/>
          <p:cNvPicPr/>
          <p:nvPr/>
        </p:nvPicPr>
        <p:blipFill>
          <a:blip r:embed="rId5"/>
          <a:stretch/>
        </p:blipFill>
        <p:spPr>
          <a:xfrm>
            <a:off x="4365360" y="2469960"/>
            <a:ext cx="2111400" cy="142560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94" name="AutoShape 12"/>
          <p:cNvSpPr/>
          <p:nvPr/>
        </p:nvSpPr>
        <p:spPr>
          <a:xfrm>
            <a:off x="142560" y="2419200"/>
            <a:ext cx="8696520" cy="331632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AutoShape 8"/>
          <p:cNvSpPr/>
          <p:nvPr/>
        </p:nvSpPr>
        <p:spPr>
          <a:xfrm>
            <a:off x="142560" y="2419200"/>
            <a:ext cx="86040" cy="3316320"/>
          </a:xfrm>
          <a:custGeom>
            <a:avLst/>
            <a:gdLst>
              <a:gd name="textAreaLeft" fmla="*/ 0 w 86040"/>
              <a:gd name="textAreaRight" fmla="*/ 86400 w 86040"/>
              <a:gd name="textAreaTop" fmla="*/ 0 h 3316320"/>
              <a:gd name="textAreaBottom" fmla="*/ 3316680 h 3316320"/>
            </a:gdLst>
            <a:ahLst/>
            <a:cxnLst/>
            <a:rect l="textAreaLeft" t="textAreaTop" r="textAreaRight" b="textAreaBottom"/>
            <a:pathLst>
              <a:path w="21600" h="829170">
                <a:moveTo>
                  <a:pt x="0" y="0"/>
                </a:moveTo>
                <a:arcTo wR="0" hR="0" stAng="16200000" swAng="-5400000"/>
                <a:lnTo>
                  <a:pt x="0" y="829170"/>
                </a:lnTo>
                <a:arcTo wR="0" hR="0" stAng="10800000" swAng="-5400000"/>
                <a:lnTo>
                  <a:pt x="21600" y="829170"/>
                </a:lnTo>
                <a:arcTo wR="0" hR="0" stAng="16200000" swAng="-5400000"/>
                <a:lnTo>
                  <a:pt x="21600" y="0"/>
                </a:lnTo>
                <a:arcTo wR="0" hR="0" stAng="10800000" swAng="-5400000"/>
                <a:close/>
              </a:path>
            </a:pathLst>
          </a:custGeom>
          <a:solidFill>
            <a:srgbClr val="FFA500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文本框 2"/>
          <p:cNvSpPr/>
          <p:nvPr/>
        </p:nvSpPr>
        <p:spPr>
          <a:xfrm>
            <a:off x="1828800" y="838080"/>
            <a:ext cx="603216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Customized Heat sink solutions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" name="AutoShape 5"/>
          <p:cNvSpPr/>
          <p:nvPr/>
        </p:nvSpPr>
        <p:spPr>
          <a:xfrm>
            <a:off x="395280" y="1763640"/>
            <a:ext cx="8353080" cy="4114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Available OD of heat pipes: 6.35 mm, 8 mm, 9.52 mm, 10 mm, 12 mm;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Wall thickness options: 0.3 mm, 0.4 mm, 0.9 mm and 1.0 mm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Patented interference-fit grooves reduce thermal resistance;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Al 1100/6063/C1100 material;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Stamped fins with nickel plating.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Welding options: high-temp /low-temp solder paste;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High conductive heat transfer heat sink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文本框 5"/>
          <p:cNvSpPr/>
          <p:nvPr/>
        </p:nvSpPr>
        <p:spPr>
          <a:xfrm>
            <a:off x="152280" y="1680840"/>
            <a:ext cx="312084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u="sng" strike="noStrike">
                <a:solidFill>
                  <a:srgbClr val="FF6600"/>
                </a:solidFill>
                <a:effectLst/>
                <a:uFillTx/>
                <a:latin typeface="Arial"/>
                <a:ea typeface="PMingLiU"/>
              </a:rPr>
              <a:t>Heat pipe Heat sinks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AutoShape 13"/>
          <p:cNvSpPr/>
          <p:nvPr/>
        </p:nvSpPr>
        <p:spPr>
          <a:xfrm>
            <a:off x="152280" y="2211120"/>
            <a:ext cx="76320" cy="4189680"/>
          </a:xfrm>
          <a:custGeom>
            <a:avLst/>
            <a:gdLst>
              <a:gd name="textAreaLeft" fmla="*/ 0 w 76320"/>
              <a:gd name="textAreaRight" fmla="*/ 76320 w 76320"/>
              <a:gd name="textAreaTop" fmla="*/ 0 h 4189680"/>
              <a:gd name="textAreaBottom" fmla="*/ 4190040 h 4189680"/>
            </a:gdLst>
            <a:ahLst/>
            <a:cxnLst/>
            <a:rect l="textAreaLeft" t="textAreaTop" r="textAreaRight" b="textAreaBottom"/>
            <a:pathLst>
              <a:path w="21600" h="1180293">
                <a:moveTo>
                  <a:pt x="0" y="0"/>
                </a:moveTo>
                <a:arcTo wR="0" hR="0" stAng="16200000" swAng="-5400000"/>
                <a:lnTo>
                  <a:pt x="0" y="1180293"/>
                </a:lnTo>
                <a:arcTo wR="0" hR="0" stAng="10800000" swAng="-5400000"/>
                <a:lnTo>
                  <a:pt x="21600" y="1180293"/>
                </a:lnTo>
                <a:arcTo wR="0" hR="0" stAng="16200000" swAng="-5400000"/>
                <a:lnTo>
                  <a:pt x="21600" y="0"/>
                </a:lnTo>
                <a:arcTo wR="0" hR="0" stAng="10800000" swAng="-5400000"/>
                <a:close/>
              </a:path>
            </a:pathLst>
          </a:custGeom>
          <a:solidFill>
            <a:srgbClr val="10B981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00" name="图片 2"/>
          <p:cNvPicPr/>
          <p:nvPr/>
        </p:nvPicPr>
        <p:blipFill>
          <a:blip r:embed="rId2"/>
          <a:stretch/>
        </p:blipFill>
        <p:spPr>
          <a:xfrm>
            <a:off x="269640" y="4759200"/>
            <a:ext cx="2212920" cy="13809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01" name="图片 4"/>
          <p:cNvPicPr/>
          <p:nvPr/>
        </p:nvPicPr>
        <p:blipFill>
          <a:blip r:embed="rId3"/>
          <a:stretch/>
        </p:blipFill>
        <p:spPr>
          <a:xfrm>
            <a:off x="2523960" y="4759200"/>
            <a:ext cx="1924200" cy="13809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02" name="图片 7"/>
          <p:cNvPicPr/>
          <p:nvPr/>
        </p:nvPicPr>
        <p:blipFill>
          <a:blip r:embed="rId4"/>
          <a:stretch/>
        </p:blipFill>
        <p:spPr>
          <a:xfrm>
            <a:off x="6511680" y="4763880"/>
            <a:ext cx="2100240" cy="13730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03" name="图片 9"/>
          <p:cNvPicPr/>
          <p:nvPr/>
        </p:nvPicPr>
        <p:blipFill>
          <a:blip r:embed="rId5"/>
          <a:stretch/>
        </p:blipFill>
        <p:spPr>
          <a:xfrm>
            <a:off x="4511520" y="4768560"/>
            <a:ext cx="1924200" cy="136044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04" name="AutoShape 12"/>
          <p:cNvSpPr/>
          <p:nvPr/>
        </p:nvSpPr>
        <p:spPr>
          <a:xfrm>
            <a:off x="193320" y="2211120"/>
            <a:ext cx="8839440" cy="418968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文本框 2"/>
          <p:cNvSpPr/>
          <p:nvPr/>
        </p:nvSpPr>
        <p:spPr>
          <a:xfrm>
            <a:off x="1828800" y="838080"/>
            <a:ext cx="603216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Customized Heat sink solutions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" name="AutoShape 5"/>
          <p:cNvSpPr/>
          <p:nvPr/>
        </p:nvSpPr>
        <p:spPr>
          <a:xfrm>
            <a:off x="304560" y="1685880"/>
            <a:ext cx="6858000" cy="4114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Al 1060/C1100 material;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Need tooling for manufacturing;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Maximum cold forging size 250X300X85mm;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Minimum pin diameter 1.2mm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Pin spacing is at least 1.5mm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Applied to autonomous driving, LED light cooling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" name="文本框 5"/>
          <p:cNvSpPr/>
          <p:nvPr/>
        </p:nvSpPr>
        <p:spPr>
          <a:xfrm>
            <a:off x="75960" y="1631880"/>
            <a:ext cx="472464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u="sng" strike="noStrike">
                <a:solidFill>
                  <a:srgbClr val="FF6600"/>
                </a:solidFill>
                <a:effectLst/>
                <a:uFillTx/>
                <a:latin typeface="Arial"/>
                <a:ea typeface="PMingLiU"/>
              </a:rPr>
              <a:t>Cold forging  Heat sinks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08" name="图片 13"/>
          <p:cNvPicPr/>
          <p:nvPr/>
        </p:nvPicPr>
        <p:blipFill>
          <a:blip r:embed="rId2"/>
          <a:stretch/>
        </p:blipFill>
        <p:spPr>
          <a:xfrm>
            <a:off x="4993920" y="4647960"/>
            <a:ext cx="1703520" cy="16034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09" name="图片 15"/>
          <p:cNvPicPr/>
          <p:nvPr/>
        </p:nvPicPr>
        <p:blipFill>
          <a:blip r:embed="rId3"/>
          <a:stretch/>
        </p:blipFill>
        <p:spPr>
          <a:xfrm>
            <a:off x="2666880" y="4630680"/>
            <a:ext cx="2174760" cy="16081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10" name="图片 17"/>
          <p:cNvPicPr/>
          <p:nvPr/>
        </p:nvPicPr>
        <p:blipFill>
          <a:blip r:embed="rId4"/>
          <a:stretch/>
        </p:blipFill>
        <p:spPr>
          <a:xfrm>
            <a:off x="380880" y="4647960"/>
            <a:ext cx="2133720" cy="157320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11" name="AutoShape 25"/>
          <p:cNvSpPr/>
          <p:nvPr/>
        </p:nvSpPr>
        <p:spPr>
          <a:xfrm>
            <a:off x="152280" y="2211120"/>
            <a:ext cx="76320" cy="4189680"/>
          </a:xfrm>
          <a:custGeom>
            <a:avLst/>
            <a:gdLst>
              <a:gd name="textAreaLeft" fmla="*/ 0 w 76320"/>
              <a:gd name="textAreaRight" fmla="*/ 76320 w 76320"/>
              <a:gd name="textAreaTop" fmla="*/ 0 h 4189680"/>
              <a:gd name="textAreaBottom" fmla="*/ 4190040 h 4189680"/>
            </a:gdLst>
            <a:ahLst/>
            <a:cxnLst/>
            <a:rect l="textAreaLeft" t="textAreaTop" r="textAreaRight" b="textAreaBottom"/>
            <a:pathLst>
              <a:path w="21600" h="1180293">
                <a:moveTo>
                  <a:pt x="0" y="0"/>
                </a:moveTo>
                <a:arcTo wR="0" hR="0" stAng="16200000" swAng="-5400000"/>
                <a:lnTo>
                  <a:pt x="0" y="1180293"/>
                </a:lnTo>
                <a:arcTo wR="0" hR="0" stAng="10800000" swAng="-5400000"/>
                <a:lnTo>
                  <a:pt x="21600" y="1180293"/>
                </a:lnTo>
                <a:arcTo wR="0" hR="0" stAng="16200000" swAng="-5400000"/>
                <a:lnTo>
                  <a:pt x="21600" y="0"/>
                </a:lnTo>
                <a:arcTo wR="0" hR="0" stAng="10800000" swAng="-5400000"/>
                <a:close/>
              </a:path>
            </a:pathLst>
          </a:custGeom>
          <a:solidFill>
            <a:srgbClr val="FFB74D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" name="AutoShape 12"/>
          <p:cNvSpPr/>
          <p:nvPr/>
        </p:nvSpPr>
        <p:spPr>
          <a:xfrm>
            <a:off x="75960" y="2211120"/>
            <a:ext cx="8686800" cy="418968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文本框 2"/>
          <p:cNvSpPr/>
          <p:nvPr/>
        </p:nvSpPr>
        <p:spPr>
          <a:xfrm>
            <a:off x="1600200" y="914400"/>
            <a:ext cx="678168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Customized Liquid cooled Solutions 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文本框 4"/>
          <p:cNvSpPr/>
          <p:nvPr/>
        </p:nvSpPr>
        <p:spPr>
          <a:xfrm>
            <a:off x="4578120" y="4281480"/>
            <a:ext cx="6037200" cy="13726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285840" indent="-285840"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Micro-Channel        181W/cm2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Meso Channel         154W/cm2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Internal offset Fin    121W/cm2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Machined Passage   61W/cm2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Pressed tube            24W/cm2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Notes: Heat Dissipation Power (W/cm²) @3.79 L/min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15" name="图片 8"/>
          <p:cNvPicPr/>
          <p:nvPr/>
        </p:nvPicPr>
        <p:blipFill>
          <a:blip r:embed="rId2"/>
          <a:stretch/>
        </p:blipFill>
        <p:spPr>
          <a:xfrm>
            <a:off x="218880" y="2125440"/>
            <a:ext cx="4353120" cy="303552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16" name="文本框 10"/>
          <p:cNvSpPr/>
          <p:nvPr/>
        </p:nvSpPr>
        <p:spPr>
          <a:xfrm>
            <a:off x="0" y="1612800"/>
            <a:ext cx="472428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u="sng" strike="noStrike">
                <a:solidFill>
                  <a:srgbClr val="FF6600"/>
                </a:solidFill>
                <a:effectLst/>
                <a:uFillTx/>
                <a:latin typeface="Arial"/>
                <a:ea typeface="PMingLiU"/>
              </a:rPr>
              <a:t>How to design a cold plate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" name="文本框 14"/>
          <p:cNvSpPr/>
          <p:nvPr/>
        </p:nvSpPr>
        <p:spPr>
          <a:xfrm>
            <a:off x="4578120" y="2065320"/>
            <a:ext cx="4572000" cy="243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285840" indent="-285840">
              <a:buClr>
                <a:srgbClr val="FF66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sng" strike="noStrike">
                <a:solidFill>
                  <a:srgbClr val="FF6600"/>
                </a:solidFill>
                <a:effectLst/>
                <a:uFillTx/>
                <a:latin typeface="Arial"/>
                <a:ea typeface="宋体"/>
              </a:rPr>
              <a:t>Micro-Channel</a:t>
            </a:r>
            <a:r>
              <a:rPr lang="en-US" sz="1400" b="0" u="none" strike="noStrike">
                <a:solidFill>
                  <a:srgbClr val="FF6600"/>
                </a:solidFill>
                <a:effectLst/>
                <a:uFillTx/>
                <a:latin typeface="Arial"/>
                <a:ea typeface="宋体"/>
              </a:rPr>
              <a:t>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      Internal fin features are less than </a:t>
            </a:r>
            <a:r>
              <a:rPr lang="en-US" sz="1400" b="0" u="sng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0.05-0.1 mm.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buClr>
                <a:srgbClr val="FF66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sng" strike="noStrike">
                <a:solidFill>
                  <a:srgbClr val="FF6600"/>
                </a:solidFill>
                <a:effectLst/>
                <a:uFillTx/>
                <a:latin typeface="Arial"/>
                <a:ea typeface="宋体"/>
              </a:rPr>
              <a:t>Meso Channel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      Internal fin features are less than </a:t>
            </a:r>
            <a:r>
              <a:rPr lang="en-US" sz="1400" b="0" u="sng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0.1-1.0 mm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buClr>
                <a:srgbClr val="FF66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sng" strike="noStrike">
                <a:solidFill>
                  <a:srgbClr val="FF6600"/>
                </a:solidFill>
                <a:effectLst/>
                <a:uFillTx/>
                <a:latin typeface="Arial"/>
                <a:ea typeface="宋体"/>
              </a:rPr>
              <a:t>Internal offset Fin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      It adopts a offset fin structure.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buClr>
                <a:srgbClr val="FF66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sng" strike="noStrike">
                <a:solidFill>
                  <a:srgbClr val="FF6600"/>
                </a:solidFill>
                <a:effectLst/>
                <a:uFillTx/>
                <a:latin typeface="Arial"/>
                <a:ea typeface="宋体"/>
              </a:rPr>
              <a:t>Machined Channel 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      Machined flow channels, fin thickness </a:t>
            </a:r>
            <a:r>
              <a:rPr lang="en-US" sz="1400" b="0" u="sng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1–3 mm.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buClr>
                <a:srgbClr val="FF66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sng" strike="noStrike">
                <a:solidFill>
                  <a:srgbClr val="FF6600"/>
                </a:solidFill>
                <a:effectLst/>
                <a:uFillTx/>
                <a:latin typeface="Arial"/>
                <a:ea typeface="宋体"/>
              </a:rPr>
              <a:t>Pressed tube 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Arial"/>
                <a:ea typeface="宋体"/>
              </a:rPr>
              <a:t>      Tube structure, wall thickness 0.8–1.2 mm.         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AutoShape 12"/>
          <p:cNvSpPr/>
          <p:nvPr/>
        </p:nvSpPr>
        <p:spPr>
          <a:xfrm>
            <a:off x="0" y="2109600"/>
            <a:ext cx="8991360" cy="36054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" name="AutoShape 22"/>
          <p:cNvSpPr/>
          <p:nvPr/>
        </p:nvSpPr>
        <p:spPr>
          <a:xfrm>
            <a:off x="79200" y="2116080"/>
            <a:ext cx="60480" cy="3617640"/>
          </a:xfrm>
          <a:custGeom>
            <a:avLst/>
            <a:gdLst>
              <a:gd name="textAreaLeft" fmla="*/ 0 w 60480"/>
              <a:gd name="textAreaRight" fmla="*/ 60840 w 60480"/>
              <a:gd name="textAreaTop" fmla="*/ 0 h 3617640"/>
              <a:gd name="textAreaBottom" fmla="*/ 3618000 h 3617640"/>
            </a:gdLst>
            <a:ahLst/>
            <a:cxnLst/>
            <a:rect l="textAreaLeft" t="textAreaTop" r="textAreaRight" b="textAreaBottom"/>
            <a:pathLst>
              <a:path w="21600" h="1284497">
                <a:moveTo>
                  <a:pt x="0" y="0"/>
                </a:moveTo>
                <a:arcTo wR="0" hR="0" stAng="16200000" swAng="-5400000"/>
                <a:lnTo>
                  <a:pt x="0" y="1284497"/>
                </a:lnTo>
                <a:arcTo wR="0" hR="0" stAng="10800000" swAng="-5400000"/>
                <a:lnTo>
                  <a:pt x="21600" y="1284497"/>
                </a:lnTo>
                <a:arcTo wR="0" hR="0" stAng="16200000" swAng="-5400000"/>
                <a:lnTo>
                  <a:pt x="21600" y="0"/>
                </a:lnTo>
                <a:arcTo wR="0" hR="0" stAng="10800000" swAng="-5400000"/>
                <a:close/>
              </a:path>
            </a:pathLst>
          </a:custGeom>
          <a:solidFill>
            <a:srgbClr val="66BB6A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文本框 2"/>
          <p:cNvSpPr/>
          <p:nvPr/>
        </p:nvSpPr>
        <p:spPr>
          <a:xfrm>
            <a:off x="1600200" y="914400"/>
            <a:ext cx="678168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Customized Liquid cooled Solutions 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" name="文本框 10"/>
          <p:cNvSpPr/>
          <p:nvPr/>
        </p:nvSpPr>
        <p:spPr>
          <a:xfrm>
            <a:off x="380880" y="1830240"/>
            <a:ext cx="472428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u="sng" strike="noStrike">
                <a:solidFill>
                  <a:srgbClr val="FF6600"/>
                </a:solidFill>
                <a:effectLst/>
                <a:uFillTx/>
                <a:latin typeface="Arial"/>
                <a:ea typeface="PMingLiU"/>
              </a:rPr>
              <a:t>Friction Stir Welding Cold plate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AutoShape 5"/>
          <p:cNvSpPr/>
          <p:nvPr/>
        </p:nvSpPr>
        <p:spPr>
          <a:xfrm>
            <a:off x="396720" y="1600200"/>
            <a:ext cx="6858000" cy="4190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Al 1060/6063/C1100 material;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Need CNC Machining for making Flow channels;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The FSW welding depth is 1-15mm;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Minimum pin diameter 1.2mm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The maximum processing size is 1500X2000mm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Anodized or chromate SurTec 650 coating for finishing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Maximum pressure holding test: 0.7-1.5 Mpa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Cold plate wall thickness between heat source and coolant: 2–4 mm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3" name="图片 7"/>
          <p:cNvPicPr/>
          <p:nvPr/>
        </p:nvPicPr>
        <p:blipFill>
          <a:blip r:embed="rId2"/>
          <a:stretch/>
        </p:blipFill>
        <p:spPr>
          <a:xfrm>
            <a:off x="685800" y="4876560"/>
            <a:ext cx="2133360" cy="14702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24" name="图片 11"/>
          <p:cNvPicPr/>
          <p:nvPr/>
        </p:nvPicPr>
        <p:blipFill>
          <a:blip r:embed="rId3"/>
          <a:stretch/>
        </p:blipFill>
        <p:spPr>
          <a:xfrm>
            <a:off x="2971800" y="4876560"/>
            <a:ext cx="2074680" cy="14702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25" name="图片 13"/>
          <p:cNvPicPr/>
          <p:nvPr/>
        </p:nvPicPr>
        <p:blipFill>
          <a:blip r:embed="rId4"/>
          <a:stretch/>
        </p:blipFill>
        <p:spPr>
          <a:xfrm>
            <a:off x="5117760" y="4876560"/>
            <a:ext cx="2084400" cy="147024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26" name="AutoShape 12"/>
          <p:cNvSpPr/>
          <p:nvPr/>
        </p:nvSpPr>
        <p:spPr>
          <a:xfrm>
            <a:off x="182520" y="2381040"/>
            <a:ext cx="8696160" cy="405756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AutoShape 25"/>
          <p:cNvSpPr/>
          <p:nvPr/>
        </p:nvSpPr>
        <p:spPr>
          <a:xfrm>
            <a:off x="153720" y="2419200"/>
            <a:ext cx="60480" cy="3981600"/>
          </a:xfrm>
          <a:custGeom>
            <a:avLst/>
            <a:gdLst>
              <a:gd name="textAreaLeft" fmla="*/ 0 w 60480"/>
              <a:gd name="textAreaRight" fmla="*/ 60840 w 60480"/>
              <a:gd name="textAreaTop" fmla="*/ 0 h 3981600"/>
              <a:gd name="textAreaBottom" fmla="*/ 3981960 h 3981600"/>
            </a:gdLst>
            <a:ahLst/>
            <a:cxnLst/>
            <a:rect l="textAreaLeft" t="textAreaTop" r="textAreaRight" b="textAreaBottom"/>
            <a:pathLst>
              <a:path w="21600" h="1413714">
                <a:moveTo>
                  <a:pt x="0" y="0"/>
                </a:moveTo>
                <a:arcTo wR="0" hR="0" stAng="16200000" swAng="-5400000"/>
                <a:lnTo>
                  <a:pt x="0" y="1413714"/>
                </a:lnTo>
                <a:arcTo wR="0" hR="0" stAng="10800000" swAng="-5400000"/>
                <a:lnTo>
                  <a:pt x="21600" y="1413714"/>
                </a:lnTo>
                <a:arcTo wR="0" hR="0" stAng="16200000" swAng="-5400000"/>
                <a:lnTo>
                  <a:pt x="21600" y="0"/>
                </a:lnTo>
                <a:arcTo wR="0" hR="0" stAng="10800000" swAng="-5400000"/>
                <a:close/>
              </a:path>
            </a:pathLst>
          </a:custGeom>
          <a:solidFill>
            <a:srgbClr val="FFB74D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文本框 2"/>
          <p:cNvSpPr/>
          <p:nvPr/>
        </p:nvSpPr>
        <p:spPr>
          <a:xfrm>
            <a:off x="1600200" y="914400"/>
            <a:ext cx="678168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Customized Liquid cooled Solutions 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文本框 10"/>
          <p:cNvSpPr/>
          <p:nvPr/>
        </p:nvSpPr>
        <p:spPr>
          <a:xfrm>
            <a:off x="380880" y="1830240"/>
            <a:ext cx="472428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u="sng" strike="noStrike">
                <a:solidFill>
                  <a:srgbClr val="FF6600"/>
                </a:solidFill>
                <a:effectLst/>
                <a:uFillTx/>
                <a:latin typeface="Arial"/>
                <a:ea typeface="PMingLiU"/>
              </a:rPr>
              <a:t>Tig welding Cold plate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" name="AutoShape 5"/>
          <p:cNvSpPr/>
          <p:nvPr/>
        </p:nvSpPr>
        <p:spPr>
          <a:xfrm>
            <a:off x="457200" y="2523960"/>
            <a:ext cx="7772400" cy="2057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Al 6063 material;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Extrusion process making water channels;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Sealing the end caps of liquid cooled plates using Tig welding technology;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The maximum processing size is 1500X2000mm;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Anodized or chromate SurTec 650 coating for finishing;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Maximum pressure holding test: 0.7-1.5 Mpa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The preferred cooling solution for energy storage batteries and power batteries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31" name="图片 2"/>
          <p:cNvPicPr/>
          <p:nvPr/>
        </p:nvPicPr>
        <p:blipFill>
          <a:blip r:embed="rId2"/>
          <a:stretch/>
        </p:blipFill>
        <p:spPr>
          <a:xfrm>
            <a:off x="685800" y="4589280"/>
            <a:ext cx="2268360" cy="17524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32" name="图片 4"/>
          <p:cNvPicPr/>
          <p:nvPr/>
        </p:nvPicPr>
        <p:blipFill>
          <a:blip r:embed="rId3"/>
          <a:stretch/>
        </p:blipFill>
        <p:spPr>
          <a:xfrm>
            <a:off x="2990520" y="4589280"/>
            <a:ext cx="2270160" cy="17575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33" name="图片 8"/>
          <p:cNvPicPr/>
          <p:nvPr/>
        </p:nvPicPr>
        <p:blipFill>
          <a:blip r:embed="rId4"/>
          <a:stretch/>
        </p:blipFill>
        <p:spPr>
          <a:xfrm>
            <a:off x="5316480" y="4589280"/>
            <a:ext cx="2232000" cy="17524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34" name="AutoShape 12"/>
          <p:cNvSpPr/>
          <p:nvPr/>
        </p:nvSpPr>
        <p:spPr>
          <a:xfrm>
            <a:off x="75960" y="2266920"/>
            <a:ext cx="8696520" cy="405756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" name="AutoShape 22"/>
          <p:cNvSpPr/>
          <p:nvPr/>
        </p:nvSpPr>
        <p:spPr>
          <a:xfrm>
            <a:off x="142560" y="2252520"/>
            <a:ext cx="77760" cy="4057560"/>
          </a:xfrm>
          <a:custGeom>
            <a:avLst/>
            <a:gdLst>
              <a:gd name="textAreaLeft" fmla="*/ 0 w 77760"/>
              <a:gd name="textAreaRight" fmla="*/ 78120 w 77760"/>
              <a:gd name="textAreaTop" fmla="*/ 0 h 4057560"/>
              <a:gd name="textAreaBottom" fmla="*/ 4057920 h 4057560"/>
            </a:gdLst>
            <a:ahLst/>
            <a:cxnLst/>
            <a:rect l="textAreaLeft" t="textAreaTop" r="textAreaRight" b="textAreaBottom"/>
            <a:pathLst>
              <a:path w="21600" h="1122006">
                <a:moveTo>
                  <a:pt x="0" y="0"/>
                </a:moveTo>
                <a:arcTo wR="0" hR="0" stAng="16200000" swAng="-5400000"/>
                <a:lnTo>
                  <a:pt x="0" y="1122006"/>
                </a:lnTo>
                <a:arcTo wR="0" hR="0" stAng="10800000" swAng="-5400000"/>
                <a:lnTo>
                  <a:pt x="21600" y="1122006"/>
                </a:lnTo>
                <a:arcTo wR="0" hR="0" stAng="16200000" swAng="-5400000"/>
                <a:lnTo>
                  <a:pt x="21600" y="0"/>
                </a:lnTo>
                <a:arcTo wR="0" hR="0" stAng="10800000" swAng="-5400000"/>
                <a:close/>
              </a:path>
            </a:pathLst>
          </a:custGeom>
          <a:solidFill>
            <a:srgbClr val="66BB6A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文本框 2"/>
          <p:cNvSpPr/>
          <p:nvPr/>
        </p:nvSpPr>
        <p:spPr>
          <a:xfrm>
            <a:off x="1600200" y="914400"/>
            <a:ext cx="678168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Customized Liquid cooled Solutions 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文本框 10"/>
          <p:cNvSpPr/>
          <p:nvPr/>
        </p:nvSpPr>
        <p:spPr>
          <a:xfrm>
            <a:off x="380880" y="1752480"/>
            <a:ext cx="472428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u="sng" strike="noStrike">
                <a:solidFill>
                  <a:srgbClr val="FF6600"/>
                </a:solidFill>
                <a:effectLst/>
                <a:uFillTx/>
                <a:latin typeface="Arial"/>
                <a:ea typeface="PMingLiU"/>
              </a:rPr>
              <a:t>Tube Embedded cold plate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AutoShape 5"/>
          <p:cNvSpPr/>
          <p:nvPr/>
        </p:nvSpPr>
        <p:spPr>
          <a:xfrm>
            <a:off x="457200" y="2209680"/>
            <a:ext cx="8548560" cy="23716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285480" indent="-28548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Al 6063/6061 /C1100material for cold plate base;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480" indent="-28548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Standard OD: 6.35, 8, 9.52, 10, 12 mm, tube wall thickness 1.0–1.2 mm;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480" indent="-28548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Arial"/>
                <a:ea typeface="PMingLiU"/>
              </a:rPr>
              <a:t>Hi-Contact technology optimizes the contact area liquid tubes have with a cooling surface</a:t>
            </a: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480" indent="-28548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High thermal conductivity epoxy  is used to fill the gaps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480" indent="-28548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Copper or stainless steel tubes can be welded to increase tube density;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480" indent="-28548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Anodized or chromate SurTec 650 coating for finishing;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480" indent="-28548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Maximum pressure holding test: 0.7-1.5 Mpa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39" name="图片 13"/>
          <p:cNvPicPr/>
          <p:nvPr/>
        </p:nvPicPr>
        <p:blipFill>
          <a:blip r:embed="rId2"/>
          <a:stretch/>
        </p:blipFill>
        <p:spPr>
          <a:xfrm>
            <a:off x="626760" y="4398840"/>
            <a:ext cx="2743200" cy="18050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40" name="图片 15"/>
          <p:cNvPicPr/>
          <p:nvPr/>
        </p:nvPicPr>
        <p:blipFill>
          <a:blip r:embed="rId3"/>
          <a:stretch/>
        </p:blipFill>
        <p:spPr>
          <a:xfrm>
            <a:off x="3416040" y="4398840"/>
            <a:ext cx="2743200" cy="18050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41" name="图片 17"/>
          <p:cNvPicPr/>
          <p:nvPr/>
        </p:nvPicPr>
        <p:blipFill>
          <a:blip r:embed="rId4"/>
          <a:stretch/>
        </p:blipFill>
        <p:spPr>
          <a:xfrm>
            <a:off x="6194160" y="4398840"/>
            <a:ext cx="2667240" cy="180504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42" name="AutoShape 12"/>
          <p:cNvSpPr/>
          <p:nvPr/>
        </p:nvSpPr>
        <p:spPr>
          <a:xfrm>
            <a:off x="-69840" y="2971800"/>
            <a:ext cx="8785080" cy="418932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" name="AutoShape 4"/>
          <p:cNvSpPr/>
          <p:nvPr/>
        </p:nvSpPr>
        <p:spPr>
          <a:xfrm flipH="1">
            <a:off x="75960" y="2209680"/>
            <a:ext cx="61920" cy="4191120"/>
          </a:xfrm>
          <a:custGeom>
            <a:avLst/>
            <a:gdLst>
              <a:gd name="textAreaLeft" fmla="*/ 360 w 61920"/>
              <a:gd name="textAreaRight" fmla="*/ 62640 w 61920"/>
              <a:gd name="textAreaTop" fmla="*/ 0 h 4191120"/>
              <a:gd name="textAreaBottom" fmla="*/ 4191120 h 4191120"/>
            </a:gdLst>
            <a:ahLst/>
            <a:cxnLst/>
            <a:rect l="textAreaLeft" t="textAreaTop" r="textAreaRight" b="textAreaBottom"/>
            <a:pathLst>
              <a:path w="21600" h="1453692">
                <a:moveTo>
                  <a:pt x="0" y="0"/>
                </a:moveTo>
                <a:arcTo wR="0" hR="0" stAng="16200000" swAng="-5400000"/>
                <a:lnTo>
                  <a:pt x="0" y="1453692"/>
                </a:lnTo>
                <a:arcTo wR="0" hR="0" stAng="10800000" swAng="-5400000"/>
                <a:lnTo>
                  <a:pt x="21600" y="1453692"/>
                </a:lnTo>
                <a:arcTo wR="0" hR="0" stAng="16200000" swAng="-5400000"/>
                <a:lnTo>
                  <a:pt x="21600" y="0"/>
                </a:lnTo>
                <a:arcTo wR="0" hR="0" stAng="10800000" swAng="-5400000"/>
                <a:close/>
              </a:path>
            </a:pathLst>
          </a:custGeom>
          <a:solidFill>
            <a:srgbClr val="56CCF2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文本框 2"/>
          <p:cNvSpPr/>
          <p:nvPr/>
        </p:nvSpPr>
        <p:spPr>
          <a:xfrm>
            <a:off x="1600200" y="914400"/>
            <a:ext cx="678168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Customized Liquid cooled Solutions 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" name="文本框 10"/>
          <p:cNvSpPr/>
          <p:nvPr/>
        </p:nvSpPr>
        <p:spPr>
          <a:xfrm>
            <a:off x="304560" y="1600200"/>
            <a:ext cx="472464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u="sng" strike="noStrike">
                <a:solidFill>
                  <a:srgbClr val="FF6600"/>
                </a:solidFill>
                <a:effectLst/>
                <a:uFillTx/>
                <a:latin typeface="Arial"/>
                <a:ea typeface="PMingLiU"/>
              </a:rPr>
              <a:t>Brazing cold plate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" name="AutoShape 5"/>
          <p:cNvSpPr/>
          <p:nvPr/>
        </p:nvSpPr>
        <p:spPr>
          <a:xfrm>
            <a:off x="457200" y="2209680"/>
            <a:ext cx="7467480" cy="2743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285480" indent="-28548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Al 6063/6061 /C1100 material 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480" indent="-28548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Micro-channel flow structure improves heat transfer efficiency of coolant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480" indent="-28548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The crystallization temperature of brazed aluminum is 450 degrees and  the 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       copper is 760- 780 degrees;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480" indent="-28548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Arial"/>
                <a:ea typeface="PMingLiU"/>
              </a:rPr>
              <a:t>Nitrogen shielding for welding. Post processes: channel cleaning, pressure leak test, helium leak test, flow resistance test</a:t>
            </a: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480" indent="-28548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Anodized or chromate SurTec 650 coating for finishing;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480" indent="-28548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Maximum pressure holding test: 0.7-1.5 Mpa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480" indent="-285480">
              <a:lnSpc>
                <a:spcPct val="125000"/>
              </a:lnSpc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Applied to cloudy computing ,CPU </a:t>
            </a:r>
            <a:r>
              <a:rPr lang="zh-CN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，</a:t>
            </a: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GPU servers</a:t>
            </a:r>
            <a:r>
              <a:rPr lang="zh-CN" sz="1600" b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；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2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7" name="图片 6"/>
          <p:cNvPicPr/>
          <p:nvPr/>
        </p:nvPicPr>
        <p:blipFill>
          <a:blip r:embed="rId2"/>
          <a:stretch/>
        </p:blipFill>
        <p:spPr>
          <a:xfrm>
            <a:off x="761760" y="4876560"/>
            <a:ext cx="1905120" cy="13874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48" name="图片 8"/>
          <p:cNvPicPr/>
          <p:nvPr/>
        </p:nvPicPr>
        <p:blipFill>
          <a:blip r:embed="rId3"/>
          <a:stretch/>
        </p:blipFill>
        <p:spPr>
          <a:xfrm>
            <a:off x="2743200" y="4876560"/>
            <a:ext cx="1981080" cy="13986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49" name="图片 11"/>
          <p:cNvPicPr/>
          <p:nvPr/>
        </p:nvPicPr>
        <p:blipFill>
          <a:blip r:embed="rId4"/>
          <a:stretch/>
        </p:blipFill>
        <p:spPr>
          <a:xfrm>
            <a:off x="4800600" y="4876560"/>
            <a:ext cx="1941480" cy="13986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50" name="图片 13"/>
          <p:cNvPicPr/>
          <p:nvPr/>
        </p:nvPicPr>
        <p:blipFill>
          <a:blip r:embed="rId5"/>
          <a:stretch/>
        </p:blipFill>
        <p:spPr>
          <a:xfrm>
            <a:off x="6781680" y="4876560"/>
            <a:ext cx="2074680" cy="138744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51" name="AutoShape 12"/>
          <p:cNvSpPr/>
          <p:nvPr/>
        </p:nvSpPr>
        <p:spPr>
          <a:xfrm>
            <a:off x="75960" y="2133360"/>
            <a:ext cx="8915400" cy="419112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" name="AutoShape 25"/>
          <p:cNvSpPr/>
          <p:nvPr/>
        </p:nvSpPr>
        <p:spPr>
          <a:xfrm>
            <a:off x="64800" y="2133360"/>
            <a:ext cx="76320" cy="4191120"/>
          </a:xfrm>
          <a:custGeom>
            <a:avLst/>
            <a:gdLst>
              <a:gd name="textAreaLeft" fmla="*/ 0 w 76320"/>
              <a:gd name="textAreaRight" fmla="*/ 76320 w 76320"/>
              <a:gd name="textAreaTop" fmla="*/ 0 h 4191120"/>
              <a:gd name="textAreaBottom" fmla="*/ 4191480 h 4191120"/>
            </a:gdLst>
            <a:ahLst/>
            <a:cxnLst/>
            <a:rect l="textAreaLeft" t="textAreaTop" r="textAreaRight" b="textAreaBottom"/>
            <a:pathLst>
              <a:path w="21600" h="1180699">
                <a:moveTo>
                  <a:pt x="0" y="0"/>
                </a:moveTo>
                <a:arcTo wR="0" hR="0" stAng="16200000" swAng="-5400000"/>
                <a:lnTo>
                  <a:pt x="0" y="1180699"/>
                </a:lnTo>
                <a:arcTo wR="0" hR="0" stAng="10800000" swAng="-5400000"/>
                <a:lnTo>
                  <a:pt x="21600" y="1180699"/>
                </a:lnTo>
                <a:arcTo wR="0" hR="0" stAng="16200000" swAng="-5400000"/>
                <a:lnTo>
                  <a:pt x="21600" y="0"/>
                </a:lnTo>
                <a:arcTo wR="0" hR="0" stAng="10800000" swAng="-5400000"/>
                <a:close/>
              </a:path>
            </a:pathLst>
          </a:custGeom>
          <a:solidFill>
            <a:srgbClr val="FFB74D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D135C-B212-74C3-52B1-50577A1F7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A22DA8F-5EE6-D241-0DB6-093D2855B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8" y="3759200"/>
            <a:ext cx="2646362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62ED5F7A-FFA7-022D-F883-7659D1EBF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813" y="3759200"/>
            <a:ext cx="2903537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>
            <a:extLst>
              <a:ext uri="{FF2B5EF4-FFF2-40B4-BE49-F238E27FC236}">
                <a16:creationId xmlns:a16="http://schemas.microsoft.com/office/drawing/2014/main" id="{F63B91D5-D202-5668-8C28-B03524594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759200"/>
            <a:ext cx="266316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5">
            <a:extLst>
              <a:ext uri="{FF2B5EF4-FFF2-40B4-BE49-F238E27FC236}">
                <a16:creationId xmlns:a16="http://schemas.microsoft.com/office/drawing/2014/main" id="{840CD2A6-676F-758E-9811-011D57808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2209800"/>
            <a:ext cx="44450" cy="3816350"/>
          </a:xfrm>
          <a:prstGeom prst="roundRect">
            <a:avLst>
              <a:gd name="adj" fmla="val 0"/>
            </a:avLst>
          </a:prstGeom>
          <a:solidFill>
            <a:srgbClr val="FFB74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3500" tIns="63500" rIns="63500" bIns="635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zh-CN">
              <a:ea typeface="宋体" panose="02010600030101010101" pitchFamily="2" charset="-122"/>
            </a:endParaRPr>
          </a:p>
        </p:txBody>
      </p:sp>
      <p:sp>
        <p:nvSpPr>
          <p:cNvPr id="11" name="AutoShape 5">
            <a:extLst>
              <a:ext uri="{FF2B5EF4-FFF2-40B4-BE49-F238E27FC236}">
                <a16:creationId xmlns:a16="http://schemas.microsoft.com/office/drawing/2014/main" id="{61012F18-DB2F-F69E-6980-CCCDDAA47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2" y="1819275"/>
            <a:ext cx="7467600" cy="2743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2"/>
                </a:solidFill>
                <a:latin typeface="Noto Sans SC" panose="020B0200000000000000" pitchFamily="34" charset="-122"/>
                <a:ea typeface="Noto Sans SC" panose="020B0200000000000000" pitchFamily="34" charset="-122"/>
                <a:sym typeface="Noto Sans SC" panose="020B0200000000000000" pitchFamily="34" charset="-122"/>
              </a:rPr>
              <a:t>Professional thermal management expertise to reduce the hot-side temperature of TEC</a:t>
            </a:r>
            <a:r>
              <a:rPr lang="zh-CN" altLang="en-US" sz="1600" dirty="0">
                <a:solidFill>
                  <a:schemeClr val="bg2"/>
                </a:solidFill>
                <a:latin typeface="Noto Sans SC" panose="020B0200000000000000" pitchFamily="34" charset="-122"/>
                <a:ea typeface="Noto Sans SC" panose="020B0200000000000000" pitchFamily="34" charset="-122"/>
                <a:sym typeface="Noto Sans SC" panose="020B0200000000000000" pitchFamily="34" charset="-122"/>
              </a:rPr>
              <a:t>；</a:t>
            </a:r>
            <a:endParaRPr lang="en-US" altLang="zh-CN" sz="1600" dirty="0">
              <a:solidFill>
                <a:schemeClr val="bg2"/>
              </a:solidFill>
              <a:latin typeface="Noto Sans SC" panose="020B0200000000000000" pitchFamily="34" charset="-122"/>
              <a:ea typeface="Noto Sans SC" panose="020B0200000000000000" pitchFamily="34" charset="-122"/>
              <a:sym typeface="Noto Sans SC" panose="020B0200000000000000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zh-CN" sz="1600" dirty="0">
                <a:solidFill>
                  <a:schemeClr val="bg2"/>
                </a:solidFill>
                <a:ea typeface="宋体" panose="02010600030101010101" pitchFamily="2" charset="-122"/>
              </a:rPr>
              <a:t>Microchannel structure maximizes the efficiency of the TEC cold side</a:t>
            </a:r>
            <a:r>
              <a:rPr lang="en-US" altLang="zh-CN" sz="1600" dirty="0">
                <a:solidFill>
                  <a:schemeClr val="bg2"/>
                </a:solidFill>
                <a:latin typeface="Noto Sans SC" panose="020B0200000000000000" pitchFamily="34" charset="-122"/>
                <a:ea typeface="Noto Sans SC" panose="020B0200000000000000" pitchFamily="34" charset="-122"/>
                <a:sym typeface="Noto Sans SC" panose="020B0200000000000000" pitchFamily="34" charset="-122"/>
              </a:rPr>
              <a:t> </a:t>
            </a:r>
            <a:r>
              <a:rPr lang="zh-CN" altLang="en-US" sz="1600" dirty="0">
                <a:solidFill>
                  <a:schemeClr val="bg2"/>
                </a:solidFill>
                <a:latin typeface="Noto Sans SC" panose="020B0200000000000000" pitchFamily="34" charset="-122"/>
                <a:ea typeface="Noto Sans SC" panose="020B0200000000000000" pitchFamily="34" charset="-122"/>
                <a:sym typeface="Noto Sans SC" panose="020B0200000000000000" pitchFamily="34" charset="-122"/>
              </a:rPr>
              <a:t>；</a:t>
            </a:r>
            <a:endParaRPr lang="en-US" altLang="zh-CN" sz="1600" dirty="0">
              <a:solidFill>
                <a:schemeClr val="bg2"/>
              </a:solidFill>
              <a:latin typeface="Noto Sans SC" panose="020B0200000000000000" pitchFamily="34" charset="-122"/>
              <a:ea typeface="Noto Sans SC" panose="020B0200000000000000" pitchFamily="34" charset="-122"/>
              <a:sym typeface="Noto Sans SC" panose="020B0200000000000000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zh-CN" sz="1600" dirty="0">
                <a:solidFill>
                  <a:schemeClr val="bg2"/>
                </a:solidFill>
                <a:ea typeface="宋体" panose="02010600030101010101" pitchFamily="2" charset="-122"/>
              </a:rPr>
              <a:t>Custom sizes and standard products are available for customers</a:t>
            </a:r>
            <a:r>
              <a:rPr lang="zh-CN" altLang="en-US" sz="1600" dirty="0">
                <a:solidFill>
                  <a:schemeClr val="bg2"/>
                </a:solidFill>
                <a:ea typeface="宋体" panose="02010600030101010101" pitchFamily="2" charset="-122"/>
              </a:rPr>
              <a:t>；</a:t>
            </a:r>
            <a:endParaRPr lang="en-US" altLang="zh-CN" sz="1600" dirty="0">
              <a:solidFill>
                <a:schemeClr val="bg2"/>
              </a:solidFill>
              <a:ea typeface="宋体" panose="02010600030101010101" pitchFamily="2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2"/>
                </a:solidFill>
                <a:ea typeface="宋体" panose="02010600030101010101" pitchFamily="2" charset="-122"/>
              </a:rPr>
              <a:t>We provide AA, AD, AL and LL modules for customers.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zh-CN" sz="1600" dirty="0">
              <a:latin typeface="Noto Sans SC" panose="020B0200000000000000" pitchFamily="34" charset="-122"/>
              <a:ea typeface="Noto Sans SC" panose="020B0200000000000000" pitchFamily="34" charset="-122"/>
              <a:sym typeface="Noto Sans SC" panose="020B0200000000000000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zh-CN" sz="1600" dirty="0">
              <a:latin typeface="Noto Sans SC" panose="020B0200000000000000" pitchFamily="34" charset="-122"/>
              <a:ea typeface="Noto Sans SC" panose="020B0200000000000000" pitchFamily="34" charset="-122"/>
              <a:sym typeface="Noto Sans SC" panose="020B0200000000000000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600" dirty="0">
                <a:latin typeface="Noto Sans SC" panose="020B0200000000000000" pitchFamily="34" charset="-122"/>
                <a:ea typeface="Noto Sans SC" panose="020B0200000000000000" pitchFamily="34" charset="-122"/>
                <a:sym typeface="Noto Sans SC" panose="020B0200000000000000" pitchFamily="34" charset="-122"/>
              </a:rPr>
              <a:t>       </a:t>
            </a:r>
            <a:endParaRPr lang="en-US" altLang="zh-CN" sz="1100" dirty="0">
              <a:ea typeface="宋体" panose="0201060003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B61704D-FC71-51B0-AD7F-95FEA04D0F28}"/>
              </a:ext>
            </a:extLst>
          </p:cNvPr>
          <p:cNvSpPr txBox="1"/>
          <p:nvPr/>
        </p:nvSpPr>
        <p:spPr>
          <a:xfrm>
            <a:off x="381000" y="1676400"/>
            <a:ext cx="4724400" cy="677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zh-CN" b="1" u="sng" dirty="0">
                <a:solidFill>
                  <a:srgbClr val="FF6600"/>
                </a:solidFill>
              </a:rPr>
              <a:t>Thermoelectric Cooler Assembly</a:t>
            </a:r>
          </a:p>
          <a:p>
            <a:pPr>
              <a:defRPr/>
            </a:pPr>
            <a:endParaRPr lang="zh-CN" altLang="en-US" sz="2000" b="1" u="sng" dirty="0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PMingLiU" panose="02020500000000000000" pitchFamily="18" charset="-120"/>
            </a:endParaRPr>
          </a:p>
        </p:txBody>
      </p:sp>
      <p:sp>
        <p:nvSpPr>
          <p:cNvPr id="15" name="文本框 2">
            <a:extLst>
              <a:ext uri="{FF2B5EF4-FFF2-40B4-BE49-F238E27FC236}">
                <a16:creationId xmlns:a16="http://schemas.microsoft.com/office/drawing/2014/main" id="{E3C382E0-B37C-250A-1DE7-30EB4FC47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914400"/>
            <a:ext cx="6781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 dirty="0">
                <a:solidFill>
                  <a:schemeClr val="accent2"/>
                </a:solidFill>
                <a:ea typeface="宋体" panose="02010600030101010101" pitchFamily="2" charset="-122"/>
              </a:rPr>
              <a:t>Customized TEA Solutions </a:t>
            </a:r>
            <a:endParaRPr lang="zh-CN" altLang="en-US" sz="2800" b="1" dirty="0">
              <a:solidFill>
                <a:schemeClr val="accent2"/>
              </a:solidFill>
              <a:ea typeface="宋体" panose="02010600030101010101" pitchFamily="2" charset="-122"/>
            </a:endParaRPr>
          </a:p>
        </p:txBody>
      </p:sp>
      <p:sp>
        <p:nvSpPr>
          <p:cNvPr id="4" name="AutoShape 12">
            <a:extLst>
              <a:ext uri="{FF2B5EF4-FFF2-40B4-BE49-F238E27FC236}">
                <a16:creationId xmlns:a16="http://schemas.microsoft.com/office/drawing/2014/main" id="{3A8D35BD-2040-9A87-3177-CCBA5DF87E38}"/>
              </a:ext>
            </a:extLst>
          </p:cNvPr>
          <p:cNvSpPr/>
          <p:nvPr/>
        </p:nvSpPr>
        <p:spPr>
          <a:xfrm>
            <a:off x="75960" y="2133360"/>
            <a:ext cx="8915400" cy="389279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7940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文本框 2"/>
          <p:cNvSpPr/>
          <p:nvPr/>
        </p:nvSpPr>
        <p:spPr>
          <a:xfrm>
            <a:off x="1600200" y="914400"/>
            <a:ext cx="678168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Customized Liquid cooled Solutions 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" name="Rectangle 3"/>
          <p:cNvSpPr/>
          <p:nvPr/>
        </p:nvSpPr>
        <p:spPr>
          <a:xfrm>
            <a:off x="2012760" y="4495680"/>
            <a:ext cx="6400800" cy="17524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2720" indent="-342720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PMingLiU"/>
              </a:rPr>
              <a:t>Manufacturing Capabilities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" name="文本框 2"/>
          <p:cNvSpPr/>
          <p:nvPr/>
        </p:nvSpPr>
        <p:spPr>
          <a:xfrm>
            <a:off x="2895480" y="3657600"/>
            <a:ext cx="6095880" cy="7336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PMingLiU"/>
              </a:rPr>
              <a:t>KENFA TECH</a:t>
            </a:r>
            <a:endParaRPr lang="en-US" sz="4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文本框 2"/>
          <p:cNvSpPr/>
          <p:nvPr/>
        </p:nvSpPr>
        <p:spPr>
          <a:xfrm>
            <a:off x="3276360" y="914400"/>
            <a:ext cx="678204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Kenfa factory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57" name="表格 156"/>
          <p:cNvGraphicFramePr/>
          <p:nvPr>
            <p:extLst>
              <p:ext uri="{D42A27DB-BD31-4B8C-83A1-F6EECF244321}">
                <p14:modId xmlns:p14="http://schemas.microsoft.com/office/powerpoint/2010/main" val="3137214808"/>
              </p:ext>
            </p:extLst>
          </p:nvPr>
        </p:nvGraphicFramePr>
        <p:xfrm>
          <a:off x="304560" y="2209680"/>
          <a:ext cx="4496040" cy="2690640"/>
        </p:xfrm>
        <a:graphic>
          <a:graphicData uri="http://schemas.openxmlformats.org/drawingml/2006/table">
            <a:tbl>
              <a:tblPr/>
              <a:tblGrid>
                <a:gridCol w="2247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480">
                <a:tc gridSpan="2"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PMingLiU"/>
                        </a:rPr>
                        <a:t>Statistics</a:t>
                      </a:r>
                      <a:endParaRPr lang="en-US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360" marB="45360">
                    <a:lnL w="13680">
                      <a:solidFill>
                        <a:srgbClr val="FFFFFF"/>
                      </a:solidFill>
                      <a:prstDash val="solid"/>
                    </a:lnL>
                    <a:lnR w="13680">
                      <a:solidFill>
                        <a:srgbClr val="FFFFFF"/>
                      </a:solidFill>
                      <a:prstDash val="solid"/>
                    </a:lnR>
                    <a:lnT w="1368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920"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PMingLiU"/>
                        </a:rPr>
                        <a:t>Size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360" marB="45360">
                    <a:lnL w="1368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0" u="none" strike="noStrike" dirty="0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PMingLiU"/>
                        </a:rPr>
                        <a:t>6500 m2</a:t>
                      </a:r>
                      <a:endParaRPr lang="en-US" sz="14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360" marB="45360">
                    <a:lnL w="5760">
                      <a:solidFill>
                        <a:srgbClr val="FFFFFF"/>
                      </a:solidFill>
                      <a:prstDash val="solid"/>
                    </a:lnL>
                    <a:lnR w="1368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680"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PMingLiU"/>
                        </a:rPr>
                        <a:t>Personnel*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360" marB="45360">
                    <a:lnL w="1368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PMingLiU"/>
                        </a:rPr>
                        <a:t>120 Direct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PMingLiU"/>
                        </a:rPr>
                        <a:t>45 Indirect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360" marB="45360">
                    <a:lnL w="5760">
                      <a:solidFill>
                        <a:srgbClr val="FFFFFF"/>
                      </a:solidFill>
                      <a:prstDash val="solid"/>
                    </a:lnL>
                    <a:lnR w="1368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120">
                <a:tc gridSpan="2"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PMingLiU"/>
                        </a:rPr>
                        <a:t>Product / Process Capabilities</a:t>
                      </a:r>
                      <a:endParaRPr lang="en-US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360" marB="45360">
                    <a:lnL w="13680">
                      <a:solidFill>
                        <a:srgbClr val="FFFFFF"/>
                      </a:solidFill>
                      <a:prstDash val="solid"/>
                    </a:lnL>
                    <a:lnR w="1368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560">
                <a:tc>
                  <a:txBody>
                    <a:bodyPr/>
                    <a:lstStyle/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PMingLiU"/>
                        </a:rPr>
                        <a:t>CNC Machining center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360" marB="45360">
                    <a:lnL w="1368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PMingLiU"/>
                        </a:rPr>
                        <a:t>CNC machined 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360" marB="45360">
                    <a:lnL w="5760">
                      <a:solidFill>
                        <a:srgbClr val="FFFFFF"/>
                      </a:solidFill>
                      <a:prstDash val="solid"/>
                    </a:lnL>
                    <a:lnR w="1368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320">
                <a:tc>
                  <a:txBody>
                    <a:bodyPr/>
                    <a:lstStyle/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PMingLiU"/>
                        </a:rPr>
                        <a:t>Skived fin 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360" marB="45360">
                    <a:lnL w="1368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PMingLiU"/>
                        </a:rPr>
                        <a:t>Skived fin process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360" marB="45360">
                    <a:lnL w="5760">
                      <a:solidFill>
                        <a:srgbClr val="FFFFFF"/>
                      </a:solidFill>
                      <a:prstDash val="solid"/>
                    </a:lnL>
                    <a:lnR w="1368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560">
                <a:tc>
                  <a:txBody>
                    <a:bodyPr/>
                    <a:lstStyle/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PMingLiU"/>
                        </a:rPr>
                        <a:t>Soldering 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360" marB="45360">
                    <a:lnL w="1368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1368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0" u="none" strike="noStrike" dirty="0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PMingLiU"/>
                        </a:rPr>
                        <a:t>Soldering heat pipes</a:t>
                      </a:r>
                      <a:endParaRPr lang="en-US" sz="14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360" marB="45360">
                    <a:lnL w="5760">
                      <a:solidFill>
                        <a:srgbClr val="FFFFFF"/>
                      </a:solidFill>
                      <a:prstDash val="solid"/>
                    </a:lnL>
                    <a:lnR w="1368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1368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58" name="表格 157"/>
          <p:cNvGraphicFramePr/>
          <p:nvPr/>
        </p:nvGraphicFramePr>
        <p:xfrm>
          <a:off x="304560" y="4900320"/>
          <a:ext cx="4496040" cy="614160"/>
        </p:xfrm>
        <a:graphic>
          <a:graphicData uri="http://schemas.openxmlformats.org/drawingml/2006/table">
            <a:tbl>
              <a:tblPr/>
              <a:tblGrid>
                <a:gridCol w="2247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7080">
                <a:tc>
                  <a:txBody>
                    <a:bodyPr/>
                    <a:lstStyle/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PMingLiU"/>
                        </a:rPr>
                        <a:t>Brazing 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6800" marB="46800">
                    <a:lnL w="1368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PMingLiU"/>
                        </a:rPr>
                        <a:t>Brazing cold plates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6800" marB="46800">
                    <a:lnL w="5760">
                      <a:solidFill>
                        <a:srgbClr val="FFFFFF"/>
                      </a:solidFill>
                      <a:prstDash val="solid"/>
                    </a:lnL>
                    <a:lnR w="1368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080">
                <a:tc>
                  <a:txBody>
                    <a:bodyPr/>
                    <a:lstStyle/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PMingLiU"/>
                        </a:rPr>
                        <a:t>Assembly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6800" marB="46800">
                    <a:lnL w="13680">
                      <a:solidFill>
                        <a:srgbClr val="FFFFFF"/>
                      </a:solidFill>
                      <a:prstDash val="solid"/>
                    </a:lnL>
                    <a:lnR w="576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  <a:ea typeface="PMingLiU"/>
                        </a:rPr>
                        <a:t>Assembly, Packing</a:t>
                      </a:r>
                      <a:endParaRPr lang="en-US" sz="14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6800" marB="46800">
                    <a:lnL w="5760">
                      <a:solidFill>
                        <a:srgbClr val="FFFFFF"/>
                      </a:solidFill>
                      <a:prstDash val="solid"/>
                    </a:lnL>
                    <a:lnR w="13680">
                      <a:solidFill>
                        <a:srgbClr val="FFFFFF"/>
                      </a:solidFill>
                      <a:prstDash val="solid"/>
                    </a:lnR>
                    <a:lnT w="5760">
                      <a:solidFill>
                        <a:srgbClr val="FFFFFF"/>
                      </a:solidFill>
                      <a:prstDash val="solid"/>
                    </a:lnT>
                    <a:lnB w="5760">
                      <a:solidFill>
                        <a:srgbClr val="FFFFFF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9" name="图片 23"/>
          <p:cNvPicPr/>
          <p:nvPr/>
        </p:nvPicPr>
        <p:blipFill>
          <a:blip r:embed="rId2"/>
          <a:stretch/>
        </p:blipFill>
        <p:spPr>
          <a:xfrm>
            <a:off x="4876560" y="2209680"/>
            <a:ext cx="3886200" cy="33004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60" name="AutoShape 12"/>
          <p:cNvSpPr/>
          <p:nvPr/>
        </p:nvSpPr>
        <p:spPr>
          <a:xfrm>
            <a:off x="75960" y="2133360"/>
            <a:ext cx="8915400" cy="358164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" name="AutoShape 4"/>
          <p:cNvSpPr/>
          <p:nvPr/>
        </p:nvSpPr>
        <p:spPr>
          <a:xfrm flipH="1">
            <a:off x="75960" y="2133360"/>
            <a:ext cx="76320" cy="3505320"/>
          </a:xfrm>
          <a:custGeom>
            <a:avLst/>
            <a:gdLst>
              <a:gd name="textAreaLeft" fmla="*/ 0 w 76320"/>
              <a:gd name="textAreaRight" fmla="*/ 76320 w 76320"/>
              <a:gd name="textAreaTop" fmla="*/ 0 h 3505320"/>
              <a:gd name="textAreaBottom" fmla="*/ 3505680 h 3505320"/>
            </a:gdLst>
            <a:ahLst/>
            <a:cxnLst/>
            <a:rect l="textAreaLeft" t="textAreaTop" r="textAreaRight" b="textAreaBottom"/>
            <a:pathLst>
              <a:path w="21600" h="987515">
                <a:moveTo>
                  <a:pt x="0" y="0"/>
                </a:moveTo>
                <a:arcTo wR="0" hR="0" stAng="16200000" swAng="-5400000"/>
                <a:lnTo>
                  <a:pt x="0" y="987515"/>
                </a:lnTo>
                <a:arcTo wR="0" hR="0" stAng="10800000" swAng="-5400000"/>
                <a:lnTo>
                  <a:pt x="21600" y="987515"/>
                </a:lnTo>
                <a:arcTo wR="0" hR="0" stAng="16200000" swAng="-5400000"/>
                <a:lnTo>
                  <a:pt x="21600" y="0"/>
                </a:lnTo>
                <a:arcTo wR="0" hR="0" stAng="10800000" swAng="-5400000"/>
                <a:close/>
              </a:path>
            </a:pathLst>
          </a:custGeom>
          <a:solidFill>
            <a:srgbClr val="56CCF2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文本框 2"/>
          <p:cNvSpPr/>
          <p:nvPr/>
        </p:nvSpPr>
        <p:spPr>
          <a:xfrm>
            <a:off x="3276360" y="914400"/>
            <a:ext cx="678204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Kenfa factory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63" name="图片 15"/>
          <p:cNvPicPr/>
          <p:nvPr/>
        </p:nvPicPr>
        <p:blipFill>
          <a:blip r:embed="rId2"/>
          <a:stretch/>
        </p:blipFill>
        <p:spPr>
          <a:xfrm>
            <a:off x="228600" y="2109600"/>
            <a:ext cx="8451720" cy="419112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64" name="文本框 17"/>
          <p:cNvSpPr/>
          <p:nvPr/>
        </p:nvSpPr>
        <p:spPr>
          <a:xfrm>
            <a:off x="152280" y="1676160"/>
            <a:ext cx="472428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u="sng" strike="noStrike">
                <a:solidFill>
                  <a:srgbClr val="FF6600"/>
                </a:solidFill>
                <a:effectLst/>
                <a:uFillTx/>
                <a:latin typeface="Arial"/>
                <a:ea typeface="PMingLiU"/>
              </a:rPr>
              <a:t>Factory Equipment List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文本框 2"/>
          <p:cNvSpPr/>
          <p:nvPr/>
        </p:nvSpPr>
        <p:spPr>
          <a:xfrm>
            <a:off x="3276360" y="914400"/>
            <a:ext cx="678204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Kenfa factory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文本框 17"/>
          <p:cNvSpPr/>
          <p:nvPr/>
        </p:nvSpPr>
        <p:spPr>
          <a:xfrm>
            <a:off x="152280" y="1676160"/>
            <a:ext cx="472428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u="sng" strike="noStrike">
                <a:solidFill>
                  <a:srgbClr val="FF6600"/>
                </a:solidFill>
                <a:effectLst/>
                <a:uFillTx/>
                <a:latin typeface="Arial"/>
                <a:ea typeface="PMingLiU"/>
              </a:rPr>
              <a:t>Workshop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67" name="图片 10"/>
          <p:cNvPicPr/>
          <p:nvPr/>
        </p:nvPicPr>
        <p:blipFill>
          <a:blip r:embed="rId2"/>
          <a:stretch/>
        </p:blipFill>
        <p:spPr>
          <a:xfrm>
            <a:off x="304560" y="2286000"/>
            <a:ext cx="3054240" cy="20365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68" name="图片 20"/>
          <p:cNvPicPr/>
          <p:nvPr/>
        </p:nvPicPr>
        <p:blipFill>
          <a:blip r:embed="rId3"/>
          <a:stretch/>
        </p:blipFill>
        <p:spPr>
          <a:xfrm>
            <a:off x="3390840" y="4419360"/>
            <a:ext cx="2781360" cy="20368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69" name="图片 22"/>
          <p:cNvPicPr/>
          <p:nvPr/>
        </p:nvPicPr>
        <p:blipFill>
          <a:blip r:embed="rId4"/>
          <a:stretch/>
        </p:blipFill>
        <p:spPr>
          <a:xfrm>
            <a:off x="6242040" y="4375080"/>
            <a:ext cx="2755800" cy="20271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70" name="图片 24"/>
          <p:cNvPicPr/>
          <p:nvPr/>
        </p:nvPicPr>
        <p:blipFill>
          <a:blip r:embed="rId5"/>
          <a:stretch/>
        </p:blipFill>
        <p:spPr>
          <a:xfrm>
            <a:off x="3429000" y="2295360"/>
            <a:ext cx="2743200" cy="20271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71" name="图片 26"/>
          <p:cNvPicPr/>
          <p:nvPr/>
        </p:nvPicPr>
        <p:blipFill>
          <a:blip r:embed="rId6"/>
          <a:stretch/>
        </p:blipFill>
        <p:spPr>
          <a:xfrm>
            <a:off x="6242040" y="2286000"/>
            <a:ext cx="2805120" cy="20271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72" name="图片 28"/>
          <p:cNvPicPr/>
          <p:nvPr/>
        </p:nvPicPr>
        <p:blipFill>
          <a:blip r:embed="rId7"/>
          <a:stretch/>
        </p:blipFill>
        <p:spPr>
          <a:xfrm>
            <a:off x="304560" y="4343400"/>
            <a:ext cx="3054240" cy="211284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3" name="AutoShape 12">
            <a:extLst>
              <a:ext uri="{FF2B5EF4-FFF2-40B4-BE49-F238E27FC236}">
                <a16:creationId xmlns:a16="http://schemas.microsoft.com/office/drawing/2014/main" id="{72CA4961-5F53-231F-CF2A-12975E1419FE}"/>
              </a:ext>
            </a:extLst>
          </p:cNvPr>
          <p:cNvSpPr/>
          <p:nvPr/>
        </p:nvSpPr>
        <p:spPr>
          <a:xfrm>
            <a:off x="194440" y="2133359"/>
            <a:ext cx="8796919" cy="4377799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文本框 2"/>
          <p:cNvSpPr/>
          <p:nvPr/>
        </p:nvSpPr>
        <p:spPr>
          <a:xfrm>
            <a:off x="3276360" y="914400"/>
            <a:ext cx="678204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Kenfa factory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文本框 17"/>
          <p:cNvSpPr/>
          <p:nvPr/>
        </p:nvSpPr>
        <p:spPr>
          <a:xfrm>
            <a:off x="152280" y="1676160"/>
            <a:ext cx="472428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u="sng" strike="noStrike">
                <a:solidFill>
                  <a:srgbClr val="FF6600"/>
                </a:solidFill>
                <a:effectLst/>
                <a:uFillTx/>
                <a:latin typeface="Arial"/>
                <a:ea typeface="PMingLiU"/>
              </a:rPr>
              <a:t>Test equipment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75" name="图片 4"/>
          <p:cNvPicPr/>
          <p:nvPr/>
        </p:nvPicPr>
        <p:blipFill>
          <a:blip r:embed="rId2"/>
          <a:stretch/>
        </p:blipFill>
        <p:spPr>
          <a:xfrm>
            <a:off x="3200400" y="2209680"/>
            <a:ext cx="2889000" cy="19638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76" name="图片 6"/>
          <p:cNvPicPr/>
          <p:nvPr/>
        </p:nvPicPr>
        <p:blipFill>
          <a:blip r:embed="rId3"/>
          <a:stretch/>
        </p:blipFill>
        <p:spPr>
          <a:xfrm>
            <a:off x="191880" y="2209680"/>
            <a:ext cx="2963880" cy="19638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77" name="图片 3"/>
          <p:cNvPicPr/>
          <p:nvPr/>
        </p:nvPicPr>
        <p:blipFill>
          <a:blip r:embed="rId4"/>
          <a:stretch/>
        </p:blipFill>
        <p:spPr>
          <a:xfrm>
            <a:off x="6172200" y="2209680"/>
            <a:ext cx="2666880" cy="19638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78" name="图片 7"/>
          <p:cNvPicPr/>
          <p:nvPr/>
        </p:nvPicPr>
        <p:blipFill>
          <a:blip r:embed="rId5"/>
          <a:stretch/>
        </p:blipFill>
        <p:spPr>
          <a:xfrm>
            <a:off x="228600" y="4308120"/>
            <a:ext cx="2963520" cy="20163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79" name="图片 9"/>
          <p:cNvPicPr/>
          <p:nvPr/>
        </p:nvPicPr>
        <p:blipFill>
          <a:blip r:embed="rId6"/>
          <a:stretch/>
        </p:blipFill>
        <p:spPr>
          <a:xfrm>
            <a:off x="3504960" y="4306680"/>
            <a:ext cx="1859040" cy="20574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80" name="图片 11"/>
          <p:cNvPicPr/>
          <p:nvPr/>
        </p:nvPicPr>
        <p:blipFill>
          <a:blip r:embed="rId7"/>
          <a:stretch/>
        </p:blipFill>
        <p:spPr>
          <a:xfrm>
            <a:off x="5486400" y="4306680"/>
            <a:ext cx="2889000" cy="205740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3" name="AutoShape 12">
            <a:extLst>
              <a:ext uri="{FF2B5EF4-FFF2-40B4-BE49-F238E27FC236}">
                <a16:creationId xmlns:a16="http://schemas.microsoft.com/office/drawing/2014/main" id="{8EC02D8B-74B7-409A-CE5B-AA9A58CC9586}"/>
              </a:ext>
            </a:extLst>
          </p:cNvPr>
          <p:cNvSpPr/>
          <p:nvPr/>
        </p:nvSpPr>
        <p:spPr>
          <a:xfrm>
            <a:off x="75960" y="2133360"/>
            <a:ext cx="8915400" cy="4293716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63360" rIns="63360" bIns="6336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文本框 2"/>
          <p:cNvSpPr/>
          <p:nvPr/>
        </p:nvSpPr>
        <p:spPr>
          <a:xfrm>
            <a:off x="3276360" y="914400"/>
            <a:ext cx="6782040" cy="520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u="none" strike="noStrike">
                <a:solidFill>
                  <a:srgbClr val="003366"/>
                </a:solidFill>
                <a:effectLst/>
                <a:uFillTx/>
                <a:latin typeface="Arial"/>
                <a:ea typeface="宋体"/>
              </a:rPr>
              <a:t>Kenfa factory</a:t>
            </a:r>
            <a:endParaRPr lang="en-US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文本框 17"/>
          <p:cNvSpPr/>
          <p:nvPr/>
        </p:nvSpPr>
        <p:spPr>
          <a:xfrm>
            <a:off x="3504960" y="3809880"/>
            <a:ext cx="4724640" cy="581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1" u="sng" strike="noStrike">
                <a:solidFill>
                  <a:srgbClr val="FFFFFF"/>
                </a:solidFill>
                <a:effectLst/>
                <a:uFillTx/>
                <a:latin typeface="Arial"/>
                <a:ea typeface="PMingLiU"/>
              </a:rPr>
              <a:t>Thanks!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3640</TotalTime>
  <Words>1151</Words>
  <Application>Microsoft Office PowerPoint</Application>
  <PresentationFormat>全屏显示(4:3)</PresentationFormat>
  <Paragraphs>171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8" baseType="lpstr">
      <vt:lpstr>Noto Sans SC</vt:lpstr>
      <vt:lpstr>PMingLiU</vt:lpstr>
      <vt:lpstr>宋体</vt:lpstr>
      <vt:lpstr>Arial</vt:lpstr>
      <vt:lpstr>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Scott Martineau</dc:creator>
  <dc:description>Tchim edits:_x000d_
_x000d_
Slide 62 : Asia &amp; Americas Sale and Marketing_x000d_
-Slide title should be change the word "Sale" to "Sales"_x000d_
_x000d_
Various other edits include making some of the slide titles more consistent with each other_x000d_
_x000d_
Slide 74:  Aavid (China) Inc. Manufacturing_x000d_
- Updated to  20040412</dc:description>
  <cp:lastModifiedBy>King Lee</cp:lastModifiedBy>
  <cp:revision>269</cp:revision>
  <dcterms:created xsi:type="dcterms:W3CDTF">2004-03-03T00:42:08Z</dcterms:created>
  <dcterms:modified xsi:type="dcterms:W3CDTF">2026-11-04T09:24:00Z</dcterms:modified>
  <dc:language>zh-CN</dc:language>
</cp:coreProperties>
</file>